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104"/>
  </p:notesMasterIdLst>
  <p:sldIdLst>
    <p:sldId id="256" r:id="rId16"/>
    <p:sldId id="257" r:id="rId17"/>
    <p:sldId id="258" r:id="rId18"/>
    <p:sldId id="259" r:id="rId19"/>
    <p:sldId id="263" r:id="rId20"/>
    <p:sldId id="264" r:id="rId21"/>
    <p:sldId id="265" r:id="rId22"/>
    <p:sldId id="266" r:id="rId23"/>
    <p:sldId id="267" r:id="rId24"/>
    <p:sldId id="269" r:id="rId25"/>
    <p:sldId id="270" r:id="rId26"/>
    <p:sldId id="271" r:id="rId27"/>
    <p:sldId id="273" r:id="rId28"/>
    <p:sldId id="371"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9" r:id="rId42"/>
    <p:sldId id="291" r:id="rId43"/>
    <p:sldId id="292" r:id="rId44"/>
    <p:sldId id="293" r:id="rId45"/>
    <p:sldId id="295" r:id="rId46"/>
    <p:sldId id="296" r:id="rId47"/>
    <p:sldId id="297" r:id="rId48"/>
    <p:sldId id="298" r:id="rId49"/>
    <p:sldId id="302" r:id="rId50"/>
    <p:sldId id="304" r:id="rId51"/>
    <p:sldId id="305" r:id="rId52"/>
    <p:sldId id="306" r:id="rId53"/>
    <p:sldId id="309"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32" r:id="rId69"/>
    <p:sldId id="333" r:id="rId70"/>
    <p:sldId id="337" r:id="rId71"/>
    <p:sldId id="338" r:id="rId72"/>
    <p:sldId id="339" r:id="rId73"/>
    <p:sldId id="340" r:id="rId74"/>
    <p:sldId id="341" r:id="rId75"/>
    <p:sldId id="342" r:id="rId76"/>
    <p:sldId id="343" r:id="rId77"/>
    <p:sldId id="344" r:id="rId78"/>
    <p:sldId id="345" r:id="rId79"/>
    <p:sldId id="346" r:id="rId80"/>
    <p:sldId id="348" r:id="rId81"/>
    <p:sldId id="349" r:id="rId82"/>
    <p:sldId id="350" r:id="rId83"/>
    <p:sldId id="351" r:id="rId84"/>
    <p:sldId id="352" r:id="rId85"/>
    <p:sldId id="353" r:id="rId86"/>
    <p:sldId id="354" r:id="rId87"/>
    <p:sldId id="360" r:id="rId88"/>
    <p:sldId id="361" r:id="rId89"/>
    <p:sldId id="362" r:id="rId90"/>
    <p:sldId id="363" r:id="rId91"/>
    <p:sldId id="364" r:id="rId92"/>
    <p:sldId id="365" r:id="rId93"/>
    <p:sldId id="366" r:id="rId94"/>
    <p:sldId id="367" r:id="rId95"/>
    <p:sldId id="368" r:id="rId96"/>
    <p:sldId id="370" r:id="rId97"/>
    <p:sldId id="369" r:id="rId98"/>
    <p:sldId id="355" r:id="rId99"/>
    <p:sldId id="356" r:id="rId100"/>
    <p:sldId id="357" r:id="rId101"/>
    <p:sldId id="358" r:id="rId102"/>
    <p:sldId id="359"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71" autoAdjust="0"/>
  </p:normalViewPr>
  <p:slideViewPr>
    <p:cSldViewPr>
      <p:cViewPr varScale="1">
        <p:scale>
          <a:sx n="90" d="100"/>
          <a:sy n="90" d="100"/>
        </p:scale>
        <p:origin x="-140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08EC8-ED3E-4E0B-BDF1-59FB503C81AB}" type="datetimeFigureOut">
              <a:rPr lang="en-US" smtClean="0"/>
              <a:pPr/>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E782F-7140-47B1-B758-9B2C16E7C006}" type="slidenum">
              <a:rPr lang="en-US" smtClean="0"/>
              <a:pPr/>
              <a:t>‹#›</a:t>
            </a:fld>
            <a:endParaRPr lang="en-US"/>
          </a:p>
        </p:txBody>
      </p:sp>
    </p:spTree>
    <p:extLst>
      <p:ext uri="{BB962C8B-B14F-4D97-AF65-F5344CB8AC3E}">
        <p14:creationId xmlns="" xmlns:p14="http://schemas.microsoft.com/office/powerpoint/2010/main" val="168761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AA69B-C75A-4656-90E7-E9342A79A005}" type="slidenum">
              <a:rPr lang="en-US" smtClean="0">
                <a:solidFill>
                  <a:prstClr val="black"/>
                </a:solidFill>
              </a:rPr>
              <a:pPr/>
              <a:t>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642E2-3C26-4C3C-B5D6-CBD7C9ED97DD}"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416453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642E2-3C26-4C3C-B5D6-CBD7C9ED97DD}"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5750464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4076910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3994192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 xmlns:p14="http://schemas.microsoft.com/office/powerpoint/2010/main" val="30287412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7003847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1910068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11449084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605463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0313965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4255849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426794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642E2-3C26-4C3C-B5D6-CBD7C9ED97DD}"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16707944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34868371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 xmlns:p14="http://schemas.microsoft.com/office/powerpoint/2010/main" val="21384695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8173699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98835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47633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838225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42225298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5816929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2559786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48383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9EEA322-50EA-4263-AA53-15D176258116}" type="datetimeFigureOut">
              <a:rPr lang="en-US" smtClean="0">
                <a:solidFill>
                  <a:srgbClr val="EEECE1">
                    <a:shade val="90000"/>
                  </a:srgbClr>
                </a:solidFill>
              </a:rPr>
              <a:pPr/>
              <a:t>1/9/2015</a:t>
            </a:fld>
            <a:endParaRPr lang="en-US">
              <a:solidFill>
                <a:srgbClr val="EEECE1">
                  <a:shade val="90000"/>
                </a:srgbClr>
              </a:solidFill>
            </a:endParaRPr>
          </a:p>
        </p:txBody>
      </p:sp>
      <p:sp>
        <p:nvSpPr>
          <p:cNvPr id="19" name="Footer Placeholder 18"/>
          <p:cNvSpPr>
            <a:spLocks noGrp="1"/>
          </p:cNvSpPr>
          <p:nvPr>
            <p:ph type="ftr" sz="quarter" idx="11"/>
          </p:nvPr>
        </p:nvSpPr>
        <p:spPr/>
        <p:txBody>
          <a:bodyPr/>
          <a:lstStyle/>
          <a:p>
            <a:endParaRPr lang="en-US">
              <a:solidFill>
                <a:srgbClr val="EEECE1">
                  <a:shade val="90000"/>
                </a:srgbClr>
              </a:solidFill>
            </a:endParaRPr>
          </a:p>
        </p:txBody>
      </p:sp>
      <p:sp>
        <p:nvSpPr>
          <p:cNvPr id="27" name="Slide Number Placeholder 26"/>
          <p:cNvSpPr>
            <a:spLocks noGrp="1"/>
          </p:cNvSpPr>
          <p:nvPr>
            <p:ph type="sldNum" sz="quarter" idx="12"/>
          </p:nvPr>
        </p:nvSpPr>
        <p:spPr/>
        <p:txBody>
          <a:bodyPr/>
          <a:lstStyle/>
          <a:p>
            <a:fld id="{4C60C4A9-9A5F-4477-A5CD-5317B02632ED}"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 xmlns:p14="http://schemas.microsoft.com/office/powerpoint/2010/main" val="407747664"/>
      </p:ext>
    </p:extLst>
  </p:cSld>
  <p:clrMapOvr>
    <a:overrideClrMapping bg1="dk1" tx1="lt1" bg2="dk2" tx2="lt2" accent1="accent1" accent2="accent2" accent3="accent3" accent4="accent4" accent5="accent5" accent6="accent6" hlink="hlink" folHlink="folHlink"/>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605380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8EBB4-D558-46CD-88A4-A07A3452FBC8}" type="datetimeFigureOut">
              <a:rPr lang="en-US" smtClean="0">
                <a:solidFill>
                  <a:srgbClr val="FFFFFF"/>
                </a:solidFill>
              </a:rPr>
              <a:pPr/>
              <a:t>1/9/2015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6187663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4182437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8228672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 xmlns:p14="http://schemas.microsoft.com/office/powerpoint/2010/main" val="5755816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951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4548398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3051324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71230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3137777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209407620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8290604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21389247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38805847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3E3D2D">
                  <a:tint val="60000"/>
                  <a:satMod val="155000"/>
                </a:srgbClr>
              </a:solidFill>
            </a:endParaRPr>
          </a:p>
        </p:txBody>
      </p:sp>
    </p:spTree>
    <p:extLst>
      <p:ext uri="{BB962C8B-B14F-4D97-AF65-F5344CB8AC3E}">
        <p14:creationId xmlns="" xmlns:p14="http://schemas.microsoft.com/office/powerpoint/2010/main" val="23195713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Tree>
    <p:extLst>
      <p:ext uri="{BB962C8B-B14F-4D97-AF65-F5344CB8AC3E}">
        <p14:creationId xmlns="" xmlns:p14="http://schemas.microsoft.com/office/powerpoint/2010/main" val="37099779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3E3D2D">
                  <a:tint val="60000"/>
                  <a:satMod val="155000"/>
                </a:srgbClr>
              </a:solidFill>
            </a:endParaRPr>
          </a:p>
        </p:txBody>
      </p:sp>
    </p:spTree>
    <p:extLst>
      <p:ext uri="{BB962C8B-B14F-4D97-AF65-F5344CB8AC3E}">
        <p14:creationId xmlns="" xmlns:p14="http://schemas.microsoft.com/office/powerpoint/2010/main" val="1220421003"/>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267744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Tree>
    <p:extLst>
      <p:ext uri="{BB962C8B-B14F-4D97-AF65-F5344CB8AC3E}">
        <p14:creationId xmlns="" xmlns:p14="http://schemas.microsoft.com/office/powerpoint/2010/main" val="2698809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24420009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Tree>
    <p:extLst>
      <p:ext uri="{BB962C8B-B14F-4D97-AF65-F5344CB8AC3E}">
        <p14:creationId xmlns="" xmlns:p14="http://schemas.microsoft.com/office/powerpoint/2010/main" val="1126531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EEECE1">
                    <a:shade val="90000"/>
                  </a:srgbClr>
                </a:solidFill>
              </a:rPr>
              <a:pPr/>
              <a:t>1/9/2015</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 xmlns:p14="http://schemas.microsoft.com/office/powerpoint/2010/main" val="1154420156"/>
      </p:ext>
    </p:extLst>
  </p:cSld>
  <p:clrMapOvr>
    <a:overrideClrMapping bg1="dk1" tx1="lt1" bg2="dk2" tx2="lt2" accent1="accent1" accent2="accent2" accent3="accent3" accent4="accent4" accent5="accent5" accent6="accent6" hlink="hlink" folHlink="folHlink"/>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3E3D2D">
                  <a:tint val="60000"/>
                  <a:satMod val="155000"/>
                </a:srgbClr>
              </a:solidFill>
            </a:endParaRPr>
          </a:p>
        </p:txBody>
      </p:sp>
    </p:spTree>
    <p:extLst>
      <p:ext uri="{BB962C8B-B14F-4D97-AF65-F5344CB8AC3E}">
        <p14:creationId xmlns="" xmlns:p14="http://schemas.microsoft.com/office/powerpoint/2010/main" val="217420510"/>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3E3D2D">
                  <a:tint val="60000"/>
                  <a:satMod val="155000"/>
                </a:srgbClr>
              </a:solidFill>
            </a:endParaRPr>
          </a:p>
        </p:txBody>
      </p:sp>
    </p:spTree>
    <p:extLst>
      <p:ext uri="{BB962C8B-B14F-4D97-AF65-F5344CB8AC3E}">
        <p14:creationId xmlns="" xmlns:p14="http://schemas.microsoft.com/office/powerpoint/2010/main" val="41545382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Tree>
    <p:extLst>
      <p:ext uri="{BB962C8B-B14F-4D97-AF65-F5344CB8AC3E}">
        <p14:creationId xmlns="" xmlns:p14="http://schemas.microsoft.com/office/powerpoint/2010/main" val="2416962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3E3D2D">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Tree>
    <p:extLst>
      <p:ext uri="{BB962C8B-B14F-4D97-AF65-F5344CB8AC3E}">
        <p14:creationId xmlns="" xmlns:p14="http://schemas.microsoft.com/office/powerpoint/2010/main" val="35158859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2" name="Footer Placeholder 1"/>
          <p:cNvSpPr>
            <a:spLocks noGrp="1"/>
          </p:cNvSpPr>
          <p:nvPr>
            <p:ph type="ftr" sz="quarter" idx="11"/>
          </p:nvPr>
        </p:nvSpPr>
        <p:spPr/>
        <p:txBody>
          <a:bodyPr/>
          <a:lstStyle/>
          <a:p>
            <a:endParaRPr lang="en-US">
              <a:solidFill>
                <a:srgbClr val="CEB966">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12719680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CEB966">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35353233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11" name="Footer Placeholder 10"/>
          <p:cNvSpPr>
            <a:spLocks noGrp="1"/>
          </p:cNvSpPr>
          <p:nvPr>
            <p:ph type="ftr" sz="quarter" idx="11"/>
          </p:nvPr>
        </p:nvSpPr>
        <p:spPr/>
        <p:txBody>
          <a:bodyPr/>
          <a:lstStyle/>
          <a:p>
            <a:endParaRPr lang="en-US">
              <a:solidFill>
                <a:srgbClr val="CEB966">
                  <a:shade val="75000"/>
                </a:srgbClr>
              </a:solidFill>
            </a:endParaRPr>
          </a:p>
        </p:txBody>
      </p:sp>
      <p:sp>
        <p:nvSpPr>
          <p:cNvPr id="16" name="Slide Number Placeholder 15"/>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209348925"/>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10" name="Footer Placeholder 9"/>
          <p:cNvSpPr>
            <a:spLocks noGrp="1"/>
          </p:cNvSpPr>
          <p:nvPr>
            <p:ph type="ftr" sz="quarter" idx="11"/>
          </p:nvPr>
        </p:nvSpPr>
        <p:spPr/>
        <p:txBody>
          <a:bodyPr/>
          <a:lstStyle/>
          <a:p>
            <a:endParaRPr lang="en-US">
              <a:solidFill>
                <a:srgbClr val="CEB966">
                  <a:shade val="75000"/>
                </a:srgbClr>
              </a:solidFill>
            </a:endParaRPr>
          </a:p>
        </p:txBody>
      </p:sp>
      <p:sp>
        <p:nvSpPr>
          <p:cNvPr id="31" name="Slide Number Placeholder 30"/>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14239390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6" name="Footer Placeholder 5"/>
          <p:cNvSpPr>
            <a:spLocks noGrp="1"/>
          </p:cNvSpPr>
          <p:nvPr>
            <p:ph type="ftr" sz="quarter" idx="11"/>
          </p:nvPr>
        </p:nvSpPr>
        <p:spPr/>
        <p:txBody>
          <a:bodyPr/>
          <a:lstStyle/>
          <a:p>
            <a:endParaRPr lang="en-US">
              <a:solidFill>
                <a:srgbClr val="CEB966">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29458710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21" name="Footer Placeholder 20"/>
          <p:cNvSpPr>
            <a:spLocks noGrp="1"/>
          </p:cNvSpPr>
          <p:nvPr>
            <p:ph type="ftr" sz="quarter" idx="11"/>
          </p:nvPr>
        </p:nvSpPr>
        <p:spPr/>
        <p:txBody>
          <a:bodyPr/>
          <a:lstStyle/>
          <a:p>
            <a:endParaRPr lang="en-US">
              <a:solidFill>
                <a:srgbClr val="CEB966">
                  <a:shade val="75000"/>
                </a:srgbClr>
              </a:solidFill>
            </a:endParaRPr>
          </a:p>
        </p:txBody>
      </p:sp>
      <p:sp>
        <p:nvSpPr>
          <p:cNvPr id="6" name="Slide Number Placeholder 5"/>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131118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endParaRPr lang="en-US">
              <a:solidFill>
                <a:srgbClr val="1F497D">
                  <a:shade val="90000"/>
                </a:srgbClr>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954833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24" name="Footer Placeholder 23"/>
          <p:cNvSpPr>
            <a:spLocks noGrp="1"/>
          </p:cNvSpPr>
          <p:nvPr>
            <p:ph type="ftr" sz="quarter" idx="11"/>
          </p:nvPr>
        </p:nvSpPr>
        <p:spPr/>
        <p:txBody>
          <a:bodyPr/>
          <a:lstStyle/>
          <a:p>
            <a:endParaRPr lang="en-US">
              <a:solidFill>
                <a:srgbClr val="CEB966">
                  <a:shade val="75000"/>
                </a:srgbClr>
              </a:solidFill>
            </a:endParaRPr>
          </a:p>
        </p:txBody>
      </p:sp>
      <p:sp>
        <p:nvSpPr>
          <p:cNvPr id="7" name="Slide Number Placeholder 6"/>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25927654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29" name="Footer Placeholder 28"/>
          <p:cNvSpPr>
            <a:spLocks noGrp="1"/>
          </p:cNvSpPr>
          <p:nvPr>
            <p:ph type="ftr" sz="quarter" idx="11"/>
          </p:nvPr>
        </p:nvSpPr>
        <p:spPr/>
        <p:txBody>
          <a:bodyPr/>
          <a:lstStyle/>
          <a:p>
            <a:endParaRPr lang="en-US">
              <a:solidFill>
                <a:srgbClr val="CEB966">
                  <a:shade val="75000"/>
                </a:srgbClr>
              </a:solidFill>
            </a:endParaRPr>
          </a:p>
        </p:txBody>
      </p:sp>
      <p:sp>
        <p:nvSpPr>
          <p:cNvPr id="7" name="Slide Number Placeholder 6"/>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2141827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5" name="Footer Placeholder 4"/>
          <p:cNvSpPr>
            <a:spLocks noGrp="1"/>
          </p:cNvSpPr>
          <p:nvPr>
            <p:ph type="ftr" sz="quarter" idx="11"/>
          </p:nvPr>
        </p:nvSpPr>
        <p:spPr/>
        <p:txBody>
          <a:bodyPr/>
          <a:lstStyle/>
          <a:p>
            <a:endParaRPr lang="en-US">
              <a:solidFill>
                <a:srgbClr val="CEB966">
                  <a:shade val="75000"/>
                </a:srgbClr>
              </a:solidFill>
            </a:endParaRPr>
          </a:p>
        </p:txBody>
      </p:sp>
      <p:sp>
        <p:nvSpPr>
          <p:cNvPr id="31" name="Slide Number Placeholder 30"/>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20929049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5" name="Footer Placeholder 4"/>
          <p:cNvSpPr>
            <a:spLocks noGrp="1"/>
          </p:cNvSpPr>
          <p:nvPr>
            <p:ph type="ftr" sz="quarter" idx="11"/>
          </p:nvPr>
        </p:nvSpPr>
        <p:spPr/>
        <p:txBody>
          <a:bodyPr/>
          <a:lstStyle/>
          <a:p>
            <a:endParaRPr lang="en-US">
              <a:solidFill>
                <a:srgbClr val="CEB966">
                  <a:shade val="75000"/>
                </a:srgbClr>
              </a:solidFill>
            </a:endParaRPr>
          </a:p>
        </p:txBody>
      </p:sp>
      <p:sp>
        <p:nvSpPr>
          <p:cNvPr id="6" name="Slide Number Placeholder 5"/>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31170496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5" name="Footer Placeholder 4"/>
          <p:cNvSpPr>
            <a:spLocks noGrp="1"/>
          </p:cNvSpPr>
          <p:nvPr>
            <p:ph type="ftr" sz="quarter" idx="11"/>
          </p:nvPr>
        </p:nvSpPr>
        <p:spPr/>
        <p:txBody>
          <a:bodyPr/>
          <a:lstStyle/>
          <a:p>
            <a:endParaRPr lang="en-US">
              <a:solidFill>
                <a:srgbClr val="CEB966">
                  <a:shade val="75000"/>
                </a:srgbClr>
              </a:solidFill>
            </a:endParaRPr>
          </a:p>
        </p:txBody>
      </p:sp>
      <p:sp>
        <p:nvSpPr>
          <p:cNvPr id="6" name="Slide Number Placeholder 5"/>
          <p:cNvSpPr>
            <a:spLocks noGrp="1"/>
          </p:cNvSpPr>
          <p:nvPr>
            <p:ph type="sldNum" sz="quarter" idx="12"/>
          </p:nvPr>
        </p:nvSpPr>
        <p:spPr/>
        <p:txBody>
          <a:body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Tree>
    <p:extLst>
      <p:ext uri="{BB962C8B-B14F-4D97-AF65-F5344CB8AC3E}">
        <p14:creationId xmlns="" xmlns:p14="http://schemas.microsoft.com/office/powerpoint/2010/main" val="15271606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41084422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38064174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 xmlns:p14="http://schemas.microsoft.com/office/powerpoint/2010/main" val="7516472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183845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78792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8" name="Footer Placeholder 7"/>
          <p:cNvSpPr>
            <a:spLocks noGrp="1"/>
          </p:cNvSpPr>
          <p:nvPr>
            <p:ph type="ftr" sz="quarter" idx="11"/>
          </p:nvPr>
        </p:nvSpPr>
        <p:spPr/>
        <p:txBody>
          <a:bodyPr/>
          <a:lstStyle/>
          <a:p>
            <a:endParaRPr lang="en-US">
              <a:solidFill>
                <a:srgbClr val="1F497D">
                  <a:shade val="90000"/>
                </a:srgbClr>
              </a:solidFill>
            </a:endParaRPr>
          </a:p>
        </p:txBody>
      </p:sp>
      <p:sp>
        <p:nvSpPr>
          <p:cNvPr id="9" name="Slide Number Placeholder 8"/>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130352837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3181127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29331602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39339988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 xmlns:p14="http://schemas.microsoft.com/office/powerpoint/2010/main" val="31319413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19446742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248837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4" name="Footer Placeholder 3"/>
          <p:cNvSpPr>
            <a:spLocks noGrp="1"/>
          </p:cNvSpPr>
          <p:nvPr>
            <p:ph type="ftr" sz="quarter" idx="11"/>
          </p:nvPr>
        </p:nvSpPr>
        <p:spPr/>
        <p:txBody>
          <a:bodyPr/>
          <a:lstStyle/>
          <a:p>
            <a:endParaRPr lang="en-US">
              <a:solidFill>
                <a:srgbClr val="1F497D">
                  <a:shade val="90000"/>
                </a:srgbClr>
              </a:solidFill>
            </a:endParaRPr>
          </a:p>
        </p:txBody>
      </p:sp>
      <p:sp>
        <p:nvSpPr>
          <p:cNvPr id="5" name="Slide Number Placeholder 4"/>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33554934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3" name="Footer Placeholder 2"/>
          <p:cNvSpPr>
            <a:spLocks noGrp="1"/>
          </p:cNvSpPr>
          <p:nvPr>
            <p:ph type="ftr" sz="quarter" idx="11"/>
          </p:nvPr>
        </p:nvSpPr>
        <p:spPr/>
        <p:txBody>
          <a:bodyPr/>
          <a:lstStyle/>
          <a:p>
            <a:endParaRPr lang="en-US">
              <a:solidFill>
                <a:srgbClr val="1F497D">
                  <a:shade val="90000"/>
                </a:srgbClr>
              </a:solidFill>
            </a:endParaRPr>
          </a:p>
        </p:txBody>
      </p:sp>
      <p:sp>
        <p:nvSpPr>
          <p:cNvPr id="4" name="Slide Number Placeholder 3"/>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20788619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endParaRPr lang="en-US">
              <a:solidFill>
                <a:srgbClr val="1F497D">
                  <a:shade val="90000"/>
                </a:srgbClr>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1964052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642E2-3C26-4C3C-B5D6-CBD7C9ED97DD}"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4196928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endParaRPr lang="en-US">
              <a:solidFill>
                <a:srgbClr val="1F497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35572747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15669387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 xmlns:p14="http://schemas.microsoft.com/office/powerpoint/2010/main" val="41203637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9EEA322-50EA-4263-AA53-15D176258116}" type="datetimeFigureOut">
              <a:rPr lang="en-US" smtClean="0">
                <a:solidFill>
                  <a:srgbClr val="464653"/>
                </a:solidFill>
              </a:rPr>
              <a:pPr/>
              <a:t>1/9/2015</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854600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66001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9EEA322-50EA-4263-AA53-15D176258116}" type="datetimeFigureOut">
              <a:rPr lang="en-US" smtClean="0">
                <a:solidFill>
                  <a:srgbClr val="DDE9EC"/>
                </a:solidFill>
              </a:rPr>
              <a:pPr/>
              <a:t>1/9/2015</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4C60C4A9-9A5F-4477-A5CD-5317B02632ED}"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4659390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972840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712215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173989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406110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642E2-3C26-4C3C-B5D6-CBD7C9ED97DD}"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1178563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580142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EEA322-50EA-4263-AA53-15D176258116}" type="datetimeFigureOut">
              <a:rPr lang="en-US" smtClean="0">
                <a:solidFill>
                  <a:srgbClr val="DDE9EC"/>
                </a:solidFill>
              </a:rPr>
              <a:pPr/>
              <a:t>1/9/2015</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67951886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785338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srgbClr val="464653"/>
                </a:solidFill>
              </a:rPr>
              <a:pPr/>
              <a:t>1/9/2015</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349683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 xmlns:p14="http://schemas.microsoft.com/office/powerpoint/2010/main" val="2952584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59509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420392480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958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703193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41474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642E2-3C26-4C3C-B5D6-CBD7C9ED97DD}"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2470044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002758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47403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3799621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965838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357062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 xmlns:p14="http://schemas.microsoft.com/office/powerpoint/2010/main" val="279325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 xmlns:p14="http://schemas.microsoft.com/office/powerpoint/2010/main" val="1452232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 xmlns:p14="http://schemas.microsoft.com/office/powerpoint/2010/main" val="9006745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3271699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 xmlns:p14="http://schemas.microsoft.com/office/powerpoint/2010/main" val="282484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642E2-3C26-4C3C-B5D6-CBD7C9ED97DD}" type="datetimeFigureOut">
              <a:rPr lang="en-US" smtClean="0"/>
              <a:pPr/>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670340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1025164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 xmlns:p14="http://schemas.microsoft.com/office/powerpoint/2010/main" val="302282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 xmlns:p14="http://schemas.microsoft.com/office/powerpoint/2010/main" val="126601090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 xmlns:p14="http://schemas.microsoft.com/office/powerpoint/2010/main" val="494073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 xmlns:p14="http://schemas.microsoft.com/office/powerpoint/2010/main" val="1234580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 xmlns:p14="http://schemas.microsoft.com/office/powerpoint/2010/main" val="3505753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19" name="Footer Placeholder 18"/>
          <p:cNvSpPr>
            <a:spLocks noGrp="1"/>
          </p:cNvSpPr>
          <p:nvPr>
            <p:ph type="ftr" sz="quarter" idx="11"/>
          </p:nvPr>
        </p:nvSpPr>
        <p:spPr/>
        <p:txBody>
          <a:bodyPr/>
          <a:lstStyle/>
          <a:p>
            <a:endParaRPr lang="en-US">
              <a:solidFill>
                <a:srgbClr val="F8F8F8">
                  <a:shade val="50000"/>
                </a:srgbClr>
              </a:solidFill>
            </a:endParaRPr>
          </a:p>
        </p:txBody>
      </p:sp>
      <p:sp>
        <p:nvSpPr>
          <p:cNvPr id="27" name="Slide Number Placeholder 26"/>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2032216450"/>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2162522346"/>
      </p:ext>
    </p:extLst>
  </p:cSld>
  <p:clrMapOvr>
    <a:masterClrMapping/>
  </p:clrMapOvr>
  <p:transition spd="slow">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118891277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6" name="Footer Placeholder 5"/>
          <p:cNvSpPr>
            <a:spLocks noGrp="1"/>
          </p:cNvSpPr>
          <p:nvPr>
            <p:ph type="ftr" sz="quarter" idx="11"/>
          </p:nvPr>
        </p:nvSpPr>
        <p:spPr/>
        <p:txBody>
          <a:bodyPr/>
          <a:lstStyle/>
          <a:p>
            <a:endParaRPr lang="en-US">
              <a:solidFill>
                <a:srgbClr val="F8F8F8">
                  <a:shade val="50000"/>
                </a:srgbClr>
              </a:solidFill>
            </a:endParaRPr>
          </a:p>
        </p:txBody>
      </p:sp>
      <p:sp>
        <p:nvSpPr>
          <p:cNvPr id="7" name="Slide Number Placeholder 6"/>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3920761886"/>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642E2-3C26-4C3C-B5D6-CBD7C9ED97DD}" type="datetimeFigureOut">
              <a:rPr lang="en-US" smtClean="0"/>
              <a:pPr/>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933065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8" name="Footer Placeholder 7"/>
          <p:cNvSpPr>
            <a:spLocks noGrp="1"/>
          </p:cNvSpPr>
          <p:nvPr>
            <p:ph type="ftr" sz="quarter" idx="11"/>
          </p:nvPr>
        </p:nvSpPr>
        <p:spPr/>
        <p:txBody>
          <a:bodyPr/>
          <a:lstStyle/>
          <a:p>
            <a:endParaRPr lang="en-US">
              <a:solidFill>
                <a:srgbClr val="F8F8F8">
                  <a:shade val="50000"/>
                </a:srgbClr>
              </a:solidFill>
            </a:endParaRPr>
          </a:p>
        </p:txBody>
      </p:sp>
      <p:sp>
        <p:nvSpPr>
          <p:cNvPr id="9" name="Slide Number Placeholder 8"/>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1331773728"/>
      </p:ext>
    </p:extLst>
  </p:cSld>
  <p:clrMapOvr>
    <a:masterClrMapping/>
  </p:clrMapOvr>
  <p:transition spd="slow">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8" name="Slide Number Placeholder 7"/>
          <p:cNvSpPr>
            <a:spLocks noGrp="1"/>
          </p:cNvSpPr>
          <p:nvPr>
            <p:ph type="sldNum" sz="quarter" idx="11"/>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
        <p:nvSpPr>
          <p:cNvPr id="9" name="Footer Placeholder 8"/>
          <p:cNvSpPr>
            <a:spLocks noGrp="1"/>
          </p:cNvSpPr>
          <p:nvPr>
            <p:ph type="ftr" sz="quarter" idx="12"/>
          </p:nvPr>
        </p:nvSpPr>
        <p:spPr/>
        <p:txBody>
          <a:bodyPr/>
          <a:lstStyle/>
          <a:p>
            <a:endParaRPr lang="en-US">
              <a:solidFill>
                <a:srgbClr val="F8F8F8">
                  <a:shade val="50000"/>
                </a:srgbClr>
              </a:solidFill>
            </a:endParaRPr>
          </a:p>
        </p:txBody>
      </p:sp>
    </p:spTree>
    <p:extLst>
      <p:ext uri="{BB962C8B-B14F-4D97-AF65-F5344CB8AC3E}">
        <p14:creationId xmlns="" xmlns:p14="http://schemas.microsoft.com/office/powerpoint/2010/main" val="4113759994"/>
      </p:ext>
    </p:extLst>
  </p:cSld>
  <p:clrMapOvr>
    <a:masterClrMapping/>
  </p:clrMapOvr>
  <p:transition spd="slow">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3" name="Footer Placeholder 2"/>
          <p:cNvSpPr>
            <a:spLocks noGrp="1"/>
          </p:cNvSpPr>
          <p:nvPr>
            <p:ph type="ftr" sz="quarter" idx="11"/>
          </p:nvPr>
        </p:nvSpPr>
        <p:spPr/>
        <p:txBody>
          <a:bodyPr/>
          <a:lstStyle/>
          <a:p>
            <a:endParaRPr lang="en-US">
              <a:solidFill>
                <a:srgbClr val="F8F8F8">
                  <a:shade val="50000"/>
                </a:srgbClr>
              </a:solidFill>
            </a:endParaRPr>
          </a:p>
        </p:txBody>
      </p:sp>
      <p:sp>
        <p:nvSpPr>
          <p:cNvPr id="4" name="Slide Number Placeholder 3"/>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1056043798"/>
      </p:ext>
    </p:extLst>
  </p:cSld>
  <p:clrMapOvr>
    <a:masterClrMapping/>
  </p:clrMapOvr>
  <p:transition spd="slow">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6" name="Footer Placeholder 5"/>
          <p:cNvSpPr>
            <a:spLocks noGrp="1"/>
          </p:cNvSpPr>
          <p:nvPr>
            <p:ph type="ftr" sz="quarter" idx="11"/>
          </p:nvPr>
        </p:nvSpPr>
        <p:spPr/>
        <p:txBody>
          <a:bodyPr/>
          <a:lstStyle/>
          <a:p>
            <a:endParaRPr lang="en-US">
              <a:solidFill>
                <a:srgbClr val="F8F8F8">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4015424484"/>
      </p:ext>
    </p:extLst>
  </p:cSld>
  <p:clrMapOvr>
    <a:masterClrMapping/>
  </p:clrMapOvr>
  <p:transition spd="slow">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6" name="Footer Placeholder 5"/>
          <p:cNvSpPr>
            <a:spLocks noGrp="1"/>
          </p:cNvSpPr>
          <p:nvPr>
            <p:ph type="ftr" sz="quarter" idx="11"/>
          </p:nvPr>
        </p:nvSpPr>
        <p:spPr/>
        <p:txBody>
          <a:bodyPr/>
          <a:lstStyle/>
          <a:p>
            <a:endParaRPr lang="en-US">
              <a:solidFill>
                <a:srgbClr val="F8F8F8">
                  <a:shade val="50000"/>
                </a:srgbClr>
              </a:solidFill>
            </a:endParaRPr>
          </a:p>
        </p:txBody>
      </p:sp>
      <p:sp>
        <p:nvSpPr>
          <p:cNvPr id="7" name="Slide Number Placeholder 6"/>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3628355954"/>
      </p:ext>
    </p:extLst>
  </p:cSld>
  <p:clrMapOvr>
    <a:masterClrMapping/>
  </p:clrMapOvr>
  <p:transition spd="slow">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2628706514"/>
      </p:ext>
    </p:extLst>
  </p:cSld>
  <p:clrMapOvr>
    <a:masterClrMapping/>
  </p:clrMapOvr>
  <p:transition spd="slow">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3251953331"/>
      </p:ext>
    </p:extLst>
  </p:cSld>
  <p:clrMapOvr>
    <a:masterClrMapping/>
  </p:clrMapOvr>
  <p:transition spd="slow">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16" name="Slide Number Placeholder 15"/>
          <p:cNvSpPr>
            <a:spLocks noGrp="1"/>
          </p:cNvSpPr>
          <p:nvPr>
            <p:ph type="sldNum" sz="quarter" idx="11"/>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17" name="Footer Placeholder 16"/>
          <p:cNvSpPr>
            <a:spLocks noGrp="1"/>
          </p:cNvSpPr>
          <p:nvPr>
            <p:ph type="ftr" sz="quarter" idx="12"/>
          </p:nvPr>
        </p:nvSpPr>
        <p:spPr/>
        <p:txBody>
          <a:bodyPr/>
          <a:lstStyle/>
          <a:p>
            <a:endParaRPr lang="en-US">
              <a:solidFill>
                <a:srgbClr val="EBDDC3"/>
              </a:solidFill>
            </a:endParaRPr>
          </a:p>
        </p:txBody>
      </p:sp>
    </p:spTree>
    <p:extLst>
      <p:ext uri="{BB962C8B-B14F-4D97-AF65-F5344CB8AC3E}">
        <p14:creationId xmlns="" xmlns:p14="http://schemas.microsoft.com/office/powerpoint/2010/main" val="2682340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15" name="Slide Number Placeholder 14"/>
          <p:cNvSpPr>
            <a:spLocks noGrp="1"/>
          </p:cNvSpPr>
          <p:nvPr>
            <p:ph type="sldNum" sz="quarter" idx="15"/>
          </p:nvPr>
        </p:nvSpPr>
        <p:spPr/>
        <p:txBody>
          <a:bodyPr/>
          <a:lstStyle>
            <a:lvl1pPr algn="ctr">
              <a:defRPr/>
            </a:lvl1pPr>
          </a:lstStyle>
          <a:p>
            <a:fld id="{EB45C1E4-D90A-48BC-8F1F-B2CBC2CB760D}" type="slidenum">
              <a:rPr lang="en-US" smtClean="0">
                <a:solidFill>
                  <a:srgbClr val="EBDDC3"/>
                </a:solidFill>
              </a:rPr>
              <a:pPr/>
              <a:t>‹#›</a:t>
            </a:fld>
            <a:endParaRPr lang="en-US">
              <a:solidFill>
                <a:srgbClr val="EBDDC3"/>
              </a:solidFill>
            </a:endParaRPr>
          </a:p>
        </p:txBody>
      </p:sp>
      <p:sp>
        <p:nvSpPr>
          <p:cNvPr id="16" name="Footer Placeholder 15"/>
          <p:cNvSpPr>
            <a:spLocks noGrp="1"/>
          </p:cNvSpPr>
          <p:nvPr>
            <p:ph type="ftr" sz="quarter" idx="16"/>
          </p:nvPr>
        </p:nvSpPr>
        <p:spPr/>
        <p:txBody>
          <a:bodyPr/>
          <a:lstStyle/>
          <a:p>
            <a:endParaRPr lang="en-US">
              <a:solidFill>
                <a:srgbClr val="EBDDC3"/>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1944196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6" name="Slide Number Placeholder 5"/>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4656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642E2-3C26-4C3C-B5D6-CBD7C9ED97DD}" type="datetimeFigureOut">
              <a:rPr lang="en-US" smtClean="0"/>
              <a:pPr/>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2483723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6" name="Footer Placeholder 5"/>
          <p:cNvSpPr>
            <a:spLocks noGrp="1"/>
          </p:cNvSpPr>
          <p:nvPr>
            <p:ph type="ftr" sz="quarter" idx="11"/>
          </p:nvPr>
        </p:nvSpPr>
        <p:spPr/>
        <p:txBody>
          <a:bodyPr/>
          <a:lstStyle/>
          <a:p>
            <a:endParaRPr lang="en-US">
              <a:solidFill>
                <a:srgbClr val="EBDDC3"/>
              </a:solidFill>
            </a:endParaRPr>
          </a:p>
        </p:txBody>
      </p:sp>
      <p:sp>
        <p:nvSpPr>
          <p:cNvPr id="7" name="Slide Number Placeholder 6"/>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118895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8" name="Footer Placeholder 7"/>
          <p:cNvSpPr>
            <a:spLocks noGrp="1"/>
          </p:cNvSpPr>
          <p:nvPr>
            <p:ph type="ftr" sz="quarter" idx="11"/>
          </p:nvPr>
        </p:nvSpPr>
        <p:spPr/>
        <p:txBody>
          <a:bodyPr/>
          <a:lstStyle/>
          <a:p>
            <a:endParaRPr lang="en-US">
              <a:solidFill>
                <a:srgbClr val="EBDDC3"/>
              </a:solidFill>
            </a:endParaRPr>
          </a:p>
        </p:txBody>
      </p:sp>
      <p:sp>
        <p:nvSpPr>
          <p:cNvPr id="7" name="Date Placeholder 6"/>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60101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4" name="Footer Placeholder 3"/>
          <p:cNvSpPr>
            <a:spLocks noGrp="1"/>
          </p:cNvSpPr>
          <p:nvPr>
            <p:ph type="ftr" sz="quarter" idx="11"/>
          </p:nvPr>
        </p:nvSpPr>
        <p:spPr/>
        <p:txBody>
          <a:bodyPr/>
          <a:lstStyle/>
          <a:p>
            <a:endParaRPr lang="en-US">
              <a:solidFill>
                <a:srgbClr val="EBDDC3"/>
              </a:solidFill>
            </a:endParaRPr>
          </a:p>
        </p:txBody>
      </p:sp>
      <p:sp>
        <p:nvSpPr>
          <p:cNvPr id="5" name="Slide Number Placeholder 4"/>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452339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3" name="Footer Placeholder 2"/>
          <p:cNvSpPr>
            <a:spLocks noGrp="1"/>
          </p:cNvSpPr>
          <p:nvPr>
            <p:ph type="ftr" sz="quarter" idx="11"/>
          </p:nvPr>
        </p:nvSpPr>
        <p:spPr/>
        <p:txBody>
          <a:bodyPr/>
          <a:lstStyle/>
          <a:p>
            <a:endParaRPr lang="en-US">
              <a:solidFill>
                <a:srgbClr val="EBDDC3"/>
              </a:solidFill>
            </a:endParaRPr>
          </a:p>
        </p:txBody>
      </p:sp>
      <p:sp>
        <p:nvSpPr>
          <p:cNvPr id="4" name="Slide Number Placeholder 3"/>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Tree>
    <p:extLst>
      <p:ext uri="{BB962C8B-B14F-4D97-AF65-F5344CB8AC3E}">
        <p14:creationId xmlns="" xmlns:p14="http://schemas.microsoft.com/office/powerpoint/2010/main" val="1051949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9" name="Slide Number Placeholder 8"/>
          <p:cNvSpPr>
            <a:spLocks noGrp="1"/>
          </p:cNvSpPr>
          <p:nvPr>
            <p:ph type="sldNum" sz="quarter" idx="15"/>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10" name="Footer Placeholder 9"/>
          <p:cNvSpPr>
            <a:spLocks noGrp="1"/>
          </p:cNvSpPr>
          <p:nvPr>
            <p:ph type="ftr" sz="quarter" idx="16"/>
          </p:nvPr>
        </p:nvSpPr>
        <p:spPr/>
        <p:txBody>
          <a:bodyPr/>
          <a:lstStyle/>
          <a:p>
            <a:endParaRPr lang="en-US">
              <a:solidFill>
                <a:srgbClr val="EBDDC3"/>
              </a:solidFill>
            </a:endParaRPr>
          </a:p>
        </p:txBody>
      </p:sp>
    </p:spTree>
    <p:extLst>
      <p:ext uri="{BB962C8B-B14F-4D97-AF65-F5344CB8AC3E}">
        <p14:creationId xmlns="" xmlns:p14="http://schemas.microsoft.com/office/powerpoint/2010/main" val="3078022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9" name="Slide Number Placeholder 8"/>
          <p:cNvSpPr>
            <a:spLocks noGrp="1"/>
          </p:cNvSpPr>
          <p:nvPr>
            <p:ph type="sldNum" sz="quarter" idx="11"/>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
        <p:nvSpPr>
          <p:cNvPr id="10" name="Footer Placeholder 9"/>
          <p:cNvSpPr>
            <a:spLocks noGrp="1"/>
          </p:cNvSpPr>
          <p:nvPr>
            <p:ph type="ftr" sz="quarter" idx="12"/>
          </p:nvPr>
        </p:nvSpPr>
        <p:spPr/>
        <p:txBody>
          <a:bodyPr/>
          <a:lstStyle/>
          <a:p>
            <a:endParaRPr lang="en-US">
              <a:solidFill>
                <a:srgbClr val="EBDDC3"/>
              </a:solidFill>
            </a:endParaRPr>
          </a:p>
        </p:txBody>
      </p:sp>
    </p:spTree>
    <p:extLst>
      <p:ext uri="{BB962C8B-B14F-4D97-AF65-F5344CB8AC3E}">
        <p14:creationId xmlns="" xmlns:p14="http://schemas.microsoft.com/office/powerpoint/2010/main" val="25713542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6" name="Slide Number Placeholder 5"/>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Tree>
    <p:extLst>
      <p:ext uri="{BB962C8B-B14F-4D97-AF65-F5344CB8AC3E}">
        <p14:creationId xmlns="" xmlns:p14="http://schemas.microsoft.com/office/powerpoint/2010/main" val="552047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6050AE-75A3-4746-9747-17529CEAEA03}" type="datetimeFigureOut">
              <a:rPr lang="en-US" smtClean="0">
                <a:solidFill>
                  <a:srgbClr val="EBDDC3"/>
                </a:solidFill>
              </a:rPr>
              <a:pPr/>
              <a:t>1/9/2015</a:t>
            </a:fld>
            <a:endParaRPr lang="en-US">
              <a:solidFill>
                <a:srgbClr val="EBDDC3"/>
              </a:solidFill>
            </a:endParaRPr>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6" name="Slide Number Placeholder 5"/>
          <p:cNvSpPr>
            <a:spLocks noGrp="1"/>
          </p:cNvSpPr>
          <p:nvPr>
            <p:ph type="sldNum" sz="quarter" idx="12"/>
          </p:nvPr>
        </p:nvSpPr>
        <p:spPr/>
        <p:txBody>
          <a:bodyPr/>
          <a:lstStyle/>
          <a:p>
            <a:fld id="{EB45C1E4-D90A-48BC-8F1F-B2CBC2CB760D}" type="slidenum">
              <a:rPr lang="en-US" smtClean="0">
                <a:solidFill>
                  <a:srgbClr val="EBDDC3"/>
                </a:solidFill>
              </a:rPr>
              <a:pPr/>
              <a:t>‹#›</a:t>
            </a:fld>
            <a:endParaRPr lang="en-US">
              <a:solidFill>
                <a:srgbClr val="EBDDC3"/>
              </a:solidFill>
            </a:endParaRPr>
          </a:p>
        </p:txBody>
      </p:sp>
    </p:spTree>
    <p:extLst>
      <p:ext uri="{BB962C8B-B14F-4D97-AF65-F5344CB8AC3E}">
        <p14:creationId xmlns="" xmlns:p14="http://schemas.microsoft.com/office/powerpoint/2010/main" val="7991542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23" name="Slide Number Placeholder 22"/>
          <p:cNvSpPr>
            <a:spLocks noGrp="1"/>
          </p:cNvSpPr>
          <p:nvPr>
            <p:ph type="sldNum" sz="quarter" idx="11"/>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4" name="Footer Placeholder 23"/>
          <p:cNvSpPr>
            <a:spLocks noGrp="1"/>
          </p:cNvSpPr>
          <p:nvPr>
            <p:ph type="ftr" sz="quarter" idx="12"/>
          </p:nvPr>
        </p:nvSpPr>
        <p:spPr/>
        <p:txBody>
          <a:bodyPr/>
          <a:lstStyle/>
          <a:p>
            <a:endParaRPr lang="en-US">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 xmlns:p14="http://schemas.microsoft.com/office/powerpoint/2010/main" val="4062240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19" name="Slide Number Placeholder 18"/>
          <p:cNvSpPr>
            <a:spLocks noGrp="1"/>
          </p:cNvSpPr>
          <p:nvPr>
            <p:ph type="sldNum" sz="quarter" idx="15"/>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30724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642E2-3C26-4C3C-B5D6-CBD7C9ED97DD}"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9405935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20" name="Slide Number Placeholder 19"/>
          <p:cNvSpPr>
            <a:spLocks noGrp="1"/>
          </p:cNvSpPr>
          <p:nvPr>
            <p:ph type="sldNum" sz="quarter" idx="11"/>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2"/>
          </p:nvPr>
        </p:nvSpPr>
        <p:spPr/>
        <p:txBody>
          <a:bodyPr/>
          <a:lstStyle/>
          <a:p>
            <a:endParaRPr lang="en-US">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 xmlns:p14="http://schemas.microsoft.com/office/powerpoint/2010/main" val="295116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260339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24" name="Slide Number Placeholder 23"/>
          <p:cNvSpPr>
            <a:spLocks noGrp="1"/>
          </p:cNvSpPr>
          <p:nvPr>
            <p:ph type="sldNum" sz="quarter" idx="17"/>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9" name="Footer Placeholder 28"/>
          <p:cNvSpPr>
            <a:spLocks noGrp="1"/>
          </p:cNvSpPr>
          <p:nvPr>
            <p:ph type="ftr" sz="quarter" idx="18"/>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484735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Date Placeholder 10"/>
          <p:cNvSpPr>
            <a:spLocks noGrp="1"/>
          </p:cNvSpPr>
          <p:nvPr>
            <p:ph type="dt" sz="half" idx="10"/>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14" name="Slide Number Placeholder 13"/>
          <p:cNvSpPr>
            <a:spLocks noGrp="1"/>
          </p:cNvSpPr>
          <p:nvPr>
            <p:ph type="sldNum" sz="quarter" idx="11"/>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18" name="Footer Placeholder 17"/>
          <p:cNvSpPr>
            <a:spLocks noGrp="1"/>
          </p:cNvSpPr>
          <p:nvPr>
            <p:ph type="ftr" sz="quarter" idx="12"/>
          </p:nvPr>
        </p:nvSpPr>
        <p:spPr/>
        <p:txBody>
          <a:bodyPr/>
          <a:lstStyle/>
          <a:p>
            <a:endParaRPr lang="en-US">
              <a:solidFill>
                <a:srgbClr val="FFFFFF">
                  <a:alpha val="65000"/>
                </a:srgbClr>
              </a:solidFill>
            </a:endParaRP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5731662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Date Placeholder 6"/>
          <p:cNvSpPr>
            <a:spLocks noGrp="1"/>
          </p:cNvSpPr>
          <p:nvPr>
            <p:ph type="dt" sz="half" idx="10"/>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12" name="Slide Number Placeholder 11"/>
          <p:cNvSpPr>
            <a:spLocks noGrp="1"/>
          </p:cNvSpPr>
          <p:nvPr>
            <p:ph type="sldNum" sz="quarter" idx="11"/>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13" name="Footer Placeholder 12"/>
          <p:cNvSpPr>
            <a:spLocks noGrp="1"/>
          </p:cNvSpPr>
          <p:nvPr>
            <p:ph type="ftr" sz="quarter" idx="12"/>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66847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18" name="Slide Number Placeholder 17"/>
          <p:cNvSpPr>
            <a:spLocks noGrp="1"/>
          </p:cNvSpPr>
          <p:nvPr>
            <p:ph type="sldNum" sz="quarter" idx="16"/>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0" name="Footer Placeholder 19"/>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2095850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20" name="Slide Number Placeholder 19"/>
          <p:cNvSpPr>
            <a:spLocks noGrp="1"/>
          </p:cNvSpPr>
          <p:nvPr>
            <p:ph type="sldNum" sz="quarter" idx="15"/>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1099458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 xmlns:p14="http://schemas.microsoft.com/office/powerpoint/2010/main" val="125405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 xmlns:p14="http://schemas.microsoft.com/office/powerpoint/2010/main" val="202603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110422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642E2-3C26-4C3C-B5D6-CBD7C9ED97DD}"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7745065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274872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4219956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7538290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652696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3657341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40871051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4275488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19394463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34835195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C2D2A-0B32-4CD9-8705-8A472D28D721}" type="datetimeFigureOut">
              <a:rPr lang="en-US" smtClean="0">
                <a:solidFill>
                  <a:srgbClr val="465E9C"/>
                </a:solidFill>
              </a:rPr>
              <a:pPr/>
              <a:t>1/9/2015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180817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2E2-3C26-4C3C-B5D6-CBD7C9ED97DD}" type="datetimeFigureOut">
              <a:rPr lang="en-US" smtClean="0"/>
              <a:pPr/>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528AB-8394-46EA-9DD1-798367BD111C}" type="slidenum">
              <a:rPr lang="en-US" smtClean="0"/>
              <a:pPr/>
              <a:t>‹#›</a:t>
            </a:fld>
            <a:endParaRPr lang="en-US"/>
          </a:p>
        </p:txBody>
      </p:sp>
    </p:spTree>
    <p:extLst>
      <p:ext uri="{BB962C8B-B14F-4D97-AF65-F5344CB8AC3E}">
        <p14:creationId xmlns="" xmlns:p14="http://schemas.microsoft.com/office/powerpoint/2010/main" val="3160238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7EC2D2A-0B32-4CD9-8705-8A472D28D721}"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72839FD-BE3C-4067-B3DF-833D2494EA6D}"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344639523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678EBB4-D558-46CD-88A4-A07A3452FBC8}" type="datetimeFigureOut">
              <a:rPr lang="en-US" smtClean="0">
                <a:solidFill>
                  <a:srgbClr val="FFFFFF"/>
                </a:solidFill>
              </a:rPr>
              <a:pPr/>
              <a:t>1/9/2015</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965BC21-23BA-444C-9DC1-AAAB70C0324C}"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80233510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5066776-346A-46C0-828E-9429C1B55870}"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71D0DAB-6373-46DE-8778-E84796C7A5CE}"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4125669882"/>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3E3D2D">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2F9500E-6BEA-4B5C-8E26-22EDC6CFEAB8}" type="datetimeFigureOut">
              <a:rPr lang="en-US" smtClean="0">
                <a:solidFill>
                  <a:srgbClr val="3E3D2D">
                    <a:tint val="60000"/>
                    <a:satMod val="155000"/>
                  </a:srgbClr>
                </a:solidFill>
              </a:rPr>
              <a:pPr/>
              <a:t>1/9/2015</a:t>
            </a:fld>
            <a:endParaRPr lang="en-US">
              <a:solidFill>
                <a:srgbClr val="3E3D2D">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03E8AF0-8D34-426A-91DC-ABD41F163251}" type="slidenum">
              <a:rPr lang="en-US" smtClean="0">
                <a:solidFill>
                  <a:srgbClr val="CAF278">
                    <a:shade val="90000"/>
                  </a:srgbClr>
                </a:solidFill>
              </a:rPr>
              <a:pPr/>
              <a:t>‹#›</a:t>
            </a:fld>
            <a:endParaRPr lang="en-US">
              <a:solidFill>
                <a:srgbClr val="CAF278">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313805648"/>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55A363-26B2-4A53-B82E-31F51FED6C26}" type="datetimeFigureOut">
              <a:rPr lang="en-US" smtClean="0">
                <a:solidFill>
                  <a:srgbClr val="CEB966">
                    <a:shade val="75000"/>
                  </a:srgbClr>
                </a:solidFill>
              </a:rPr>
              <a:pPr/>
              <a:t>1/9/2015</a:t>
            </a:fld>
            <a:endParaRPr lang="en-US">
              <a:solidFill>
                <a:srgbClr val="CEB966">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CEB966">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5FCDE2D-284C-4CEC-9263-EACD517864F6}" type="slidenum">
              <a:rPr lang="en-US" smtClean="0">
                <a:solidFill>
                  <a:srgbClr val="CEB966">
                    <a:shade val="75000"/>
                  </a:srgbClr>
                </a:solidFill>
              </a:rPr>
              <a:pPr/>
              <a:t>‹#›</a:t>
            </a:fld>
            <a:endParaRPr lang="en-US">
              <a:solidFill>
                <a:srgbClr val="CEB966">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290379786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E6ACB95-C68E-4978-B52C-5DE8B4E9E6E3}" type="datetimeFigureOut">
              <a:rPr lang="en-US" smtClean="0">
                <a:solidFill>
                  <a:prstClr val="white">
                    <a:alpha val="60000"/>
                  </a:prstClr>
                </a:solidFill>
              </a:rPr>
              <a:pPr/>
              <a:t>1/9/2015</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EB5FA6C-C802-4F64-B42F-4E093B299C26}"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 xmlns:p14="http://schemas.microsoft.com/office/powerpoint/2010/main" val="3565494192"/>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EEA322-50EA-4263-AA53-15D176258116}" type="datetimeFigureOut">
              <a:rPr lang="en-US" smtClean="0">
                <a:solidFill>
                  <a:srgbClr val="1F497D">
                    <a:shade val="90000"/>
                  </a:srgbClr>
                </a:solidFill>
              </a:rPr>
              <a:pPr/>
              <a:t>1/9/2015</a:t>
            </a:fld>
            <a:endParaRPr lang="en-US">
              <a:solidFill>
                <a:srgbClr val="1F497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1F497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C60C4A9-9A5F-4477-A5CD-5317B02632ED}" type="slidenum">
              <a:rPr lang="en-US" smtClean="0">
                <a:solidFill>
                  <a:srgbClr val="1F497D">
                    <a:shade val="90000"/>
                  </a:srgbClr>
                </a:solidFill>
              </a:rPr>
              <a:pPr/>
              <a:t>‹#›</a:t>
            </a:fld>
            <a:endParaRPr lang="en-US">
              <a:solidFill>
                <a:srgbClr val="1F497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3454509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9EEA322-50EA-4263-AA53-15D176258116}" type="datetimeFigureOut">
              <a:rPr lang="en-US" smtClean="0">
                <a:solidFill>
                  <a:srgbClr val="464653"/>
                </a:solidFill>
              </a:rPr>
              <a:pPr/>
              <a:t>1/9/2015</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C60C4A9-9A5F-4477-A5CD-5317B02632ED}"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1774784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EEA322-50EA-4263-AA53-15D176258116}" type="datetimeFigureOut">
              <a:rPr lang="en-US" smtClean="0">
                <a:solidFill>
                  <a:prstClr val="white">
                    <a:shade val="50000"/>
                  </a:prstClr>
                </a:solidFill>
              </a:rPr>
              <a:pPr/>
              <a:t>1/9/2015</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C60C4A9-9A5F-4477-A5CD-5317B02632E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51173119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9EEA322-50EA-4263-AA53-15D176258116}" type="datetimeFigureOut">
              <a:rPr lang="en-US" smtClean="0">
                <a:solidFill>
                  <a:srgbClr val="676A55">
                    <a:tint val="60000"/>
                    <a:satMod val="155000"/>
                  </a:srgbClr>
                </a:solidFill>
              </a:rPr>
              <a:pPr/>
              <a:t>1/9/2015</a:t>
            </a:fld>
            <a:endParaRPr lang="en-US">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C60C4A9-9A5F-4477-A5CD-5317B02632ED}" type="slidenum">
              <a:rPr lang="en-US" smtClean="0">
                <a:solidFill>
                  <a:srgbClr val="EAEBDE">
                    <a:shade val="90000"/>
                  </a:srgbClr>
                </a:solidFill>
              </a:rPr>
              <a:pPr/>
              <a:t>‹#›</a:t>
            </a:fld>
            <a:endParaRPr lang="en-US">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127866819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6CE8322-B0E9-444F-9260-E18BF5CD1A41}" type="datetimeFigureOut">
              <a:rPr lang="en-US" smtClean="0">
                <a:solidFill>
                  <a:srgbClr val="F8F8F8">
                    <a:shade val="50000"/>
                  </a:srgbClr>
                </a:solidFill>
              </a:rPr>
              <a:pPr/>
              <a:t>1/9/2015</a:t>
            </a:fld>
            <a:endParaRPr lang="en-US">
              <a:solidFill>
                <a:srgbClr val="F8F8F8">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rgbClr val="F8F8F8">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E5CD3B-3938-4175-80E2-4631C762575A}"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 xmlns:p14="http://schemas.microsoft.com/office/powerpoint/2010/main" val="235647583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A6050AE-75A3-4746-9747-17529CEAEA03}" type="datetimeFigureOut">
              <a:rPr lang="en-US" smtClean="0">
                <a:solidFill>
                  <a:srgbClr val="EBDDC3"/>
                </a:solidFill>
              </a:rPr>
              <a:pPr/>
              <a:t>1/9/2015</a:t>
            </a:fld>
            <a:endParaRPr lang="en-US">
              <a:solidFill>
                <a:srgbClr val="EBDDC3"/>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EBDDC3"/>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B45C1E4-D90A-48BC-8F1F-B2CBC2CB760D}" type="slidenum">
              <a:rPr lang="en-US" smtClean="0">
                <a:solidFill>
                  <a:srgbClr val="EBDDC3"/>
                </a:solidFill>
              </a:rPr>
              <a:pPr/>
              <a:t>‹#›</a:t>
            </a:fld>
            <a:endParaRPr lang="en-US">
              <a:solidFill>
                <a:srgbClr val="EBDDC3"/>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72064756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11FEBB2-91A6-467E-BC73-7560EE19E14C}" type="datetimeFigureOut">
              <a:rPr lang="en-US" smtClean="0">
                <a:solidFill>
                  <a:srgbClr val="FFFFFF">
                    <a:alpha val="65000"/>
                  </a:srgbClr>
                </a:solidFill>
              </a:rPr>
              <a:pPr/>
              <a:t>1/9/2015</a:t>
            </a:fld>
            <a:endParaRPr lang="en-US">
              <a:solidFill>
                <a:srgbClr val="FFFFFF">
                  <a:alpha val="65000"/>
                </a:srgb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solidFill>
                <a:srgbClr val="FFFFFF">
                  <a:alpha val="65000"/>
                </a:srgb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5D60DE-DD37-44BE-8E0F-729AE170B167}"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 xmlns:p14="http://schemas.microsoft.com/office/powerpoint/2010/main" val="22416895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7EC2D2A-0B32-4CD9-8705-8A472D28D721}" type="datetimeFigureOut">
              <a:rPr lang="en-US" smtClean="0">
                <a:solidFill>
                  <a:srgbClr val="465E9C"/>
                </a:solidFill>
              </a:rPr>
              <a:pPr/>
              <a:t>1/9/2015</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72839FD-BE3C-4067-B3DF-833D2494EA6D}" type="slidenum">
              <a:rPr lang="en-US" smtClean="0">
                <a:solidFill>
                  <a:srgbClr val="465E9C"/>
                </a:solidFill>
              </a:rPr>
              <a:pPr/>
              <a:t>‹#›</a:t>
            </a:fld>
            <a:endParaRPr lang="en-US">
              <a:solidFill>
                <a:srgbClr val="465E9C"/>
              </a:solidFill>
            </a:endParaRPr>
          </a:p>
        </p:txBody>
      </p:sp>
    </p:spTree>
    <p:extLst>
      <p:ext uri="{BB962C8B-B14F-4D97-AF65-F5344CB8AC3E}">
        <p14:creationId xmlns="" xmlns:p14="http://schemas.microsoft.com/office/powerpoint/2010/main" val="23885836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hemeOverride" Target="../theme/themeOverride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1.xml"/></Relationships>
</file>

<file path=ppt/slides/_rels/slide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1752600"/>
          </a:xfrm>
        </p:spPr>
        <p:txBody>
          <a:bodyPr>
            <a:noAutofit/>
          </a:bodyPr>
          <a:lstStyle/>
          <a:p>
            <a:pPr algn="ctr"/>
            <a:r>
              <a:rPr lang="ru-RU" sz="8000" dirty="0" smtClean="0"/>
              <a:t>ГОМИЛЕТИКА</a:t>
            </a:r>
            <a:endParaRPr lang="en-US" sz="8000" dirty="0">
              <a:latin typeface="Baskerville Old Face" pitchFamily="18" charset="0"/>
            </a:endParaRPr>
          </a:p>
        </p:txBody>
      </p:sp>
    </p:spTree>
    <p:extLst>
      <p:ext uri="{BB962C8B-B14F-4D97-AF65-F5344CB8AC3E}">
        <p14:creationId xmlns="" xmlns:p14="http://schemas.microsoft.com/office/powerpoint/2010/main" val="2772508688"/>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None/>
            </a:pPr>
            <a:r>
              <a:rPr lang="ru-RU" sz="3200" dirty="0" smtClean="0">
                <a:solidFill>
                  <a:schemeClr val="accent1">
                    <a:lumMod val="40000"/>
                    <a:lumOff val="60000"/>
                  </a:schemeClr>
                </a:solidFill>
              </a:rPr>
              <a:t>1.Изучение Слова Божьего</a:t>
            </a:r>
            <a:endParaRPr lang="en-US" sz="3200" dirty="0" smtClean="0">
              <a:solidFill>
                <a:schemeClr val="accent1">
                  <a:lumMod val="40000"/>
                  <a:lumOff val="60000"/>
                </a:schemeClr>
              </a:solidFill>
            </a:endParaRPr>
          </a:p>
          <a:p>
            <a:pPr marL="514350" indent="-514350">
              <a:buNone/>
            </a:pPr>
            <a:endParaRPr lang="ru-RU" sz="3200" dirty="0" smtClean="0">
              <a:solidFill>
                <a:schemeClr val="accent1">
                  <a:lumMod val="40000"/>
                  <a:lumOff val="60000"/>
                </a:schemeClr>
              </a:solidFill>
            </a:endParaRPr>
          </a:p>
          <a:p>
            <a:pPr marL="514350" indent="-514350">
              <a:buNone/>
            </a:pPr>
            <a:r>
              <a:rPr lang="ru-RU" sz="3200" dirty="0" smtClean="0">
                <a:solidFill>
                  <a:schemeClr val="accent1">
                    <a:lumMod val="40000"/>
                    <a:lumOff val="60000"/>
                  </a:schemeClr>
                </a:solidFill>
              </a:rPr>
              <a:t>2.Быть образцом во всём</a:t>
            </a:r>
            <a:endParaRPr lang="en-US" sz="3200" dirty="0" smtClean="0">
              <a:solidFill>
                <a:schemeClr val="accent1">
                  <a:lumMod val="40000"/>
                  <a:lumOff val="60000"/>
                </a:schemeClr>
              </a:solidFill>
            </a:endParaRPr>
          </a:p>
          <a:p>
            <a:pPr marL="514350" indent="-514350">
              <a:buNone/>
            </a:pPr>
            <a:endParaRPr lang="ru-RU" sz="3200" dirty="0" smtClean="0">
              <a:solidFill>
                <a:schemeClr val="accent1">
                  <a:lumMod val="40000"/>
                  <a:lumOff val="60000"/>
                </a:schemeClr>
              </a:solidFill>
            </a:endParaRPr>
          </a:p>
          <a:p>
            <a:pPr marL="514350" indent="-514350">
              <a:buNone/>
            </a:pPr>
            <a:r>
              <a:rPr lang="ru-RU" sz="3200" dirty="0" smtClean="0">
                <a:solidFill>
                  <a:schemeClr val="accent1">
                    <a:lumMod val="40000"/>
                    <a:lumOff val="60000"/>
                  </a:schemeClr>
                </a:solidFill>
              </a:rPr>
              <a:t>3.Служение проповедью</a:t>
            </a:r>
            <a:endParaRPr lang="en-US" sz="3200" dirty="0" smtClean="0">
              <a:solidFill>
                <a:schemeClr val="accent1">
                  <a:lumMod val="40000"/>
                  <a:lumOff val="60000"/>
                </a:schemeClr>
              </a:solidFill>
            </a:endParaRPr>
          </a:p>
          <a:p>
            <a:pPr marL="514350" indent="-514350">
              <a:buNone/>
            </a:pPr>
            <a:endParaRPr lang="ru-RU" sz="3200" dirty="0" smtClean="0">
              <a:solidFill>
                <a:schemeClr val="accent1">
                  <a:lumMod val="40000"/>
                  <a:lumOff val="60000"/>
                </a:schemeClr>
              </a:solidFill>
            </a:endParaRPr>
          </a:p>
          <a:p>
            <a:pPr marL="514350" indent="-514350">
              <a:buNone/>
            </a:pPr>
            <a:r>
              <a:rPr lang="ru-RU" sz="3200" dirty="0" smtClean="0">
                <a:solidFill>
                  <a:schemeClr val="accent1">
                    <a:lumMod val="40000"/>
                    <a:lumOff val="60000"/>
                  </a:schemeClr>
                </a:solidFill>
              </a:rPr>
              <a:t>4.Физический труд в Церкви</a:t>
            </a:r>
          </a:p>
          <a:p>
            <a:pPr marL="514350" indent="-514350">
              <a:buNone/>
            </a:pPr>
            <a:endParaRPr lang="ru-RU" sz="3200" dirty="0" smtClean="0">
              <a:solidFill>
                <a:schemeClr val="accent1">
                  <a:lumMod val="40000"/>
                  <a:lumOff val="60000"/>
                </a:schemeClr>
              </a:solidFill>
            </a:endParaRPr>
          </a:p>
          <a:p>
            <a:pPr marL="514350" indent="-514350">
              <a:buNone/>
            </a:pPr>
            <a:endParaRPr lang="en-US" dirty="0">
              <a:solidFill>
                <a:schemeClr val="tx1">
                  <a:lumMod val="95000"/>
                </a:schemeClr>
              </a:solidFill>
            </a:endParaRPr>
          </a:p>
        </p:txBody>
      </p:sp>
      <p:sp>
        <p:nvSpPr>
          <p:cNvPr id="3" name="Title 2"/>
          <p:cNvSpPr>
            <a:spLocks noGrp="1"/>
          </p:cNvSpPr>
          <p:nvPr>
            <p:ph type="title"/>
          </p:nvPr>
        </p:nvSpPr>
        <p:spPr>
          <a:xfrm>
            <a:off x="1219200" y="152400"/>
            <a:ext cx="6934200" cy="838200"/>
          </a:xfrm>
        </p:spPr>
        <p:txBody>
          <a:bodyPr>
            <a:noAutofit/>
          </a:bodyPr>
          <a:lstStyle/>
          <a:p>
            <a:pPr algn="ctr"/>
            <a:r>
              <a:rPr lang="ru-RU" sz="5400" b="1" dirty="0" smtClean="0"/>
              <a:t>Видимое служение</a:t>
            </a:r>
            <a:endParaRPr lang="en-US" sz="5400" b="1" dirty="0"/>
          </a:p>
        </p:txBody>
      </p:sp>
    </p:spTree>
    <p:extLst>
      <p:ext uri="{BB962C8B-B14F-4D97-AF65-F5344CB8AC3E}">
        <p14:creationId xmlns="" xmlns:p14="http://schemas.microsoft.com/office/powerpoint/2010/main" val="20312023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grpId="0" nodeType="afterEffect">
                                  <p:stCondLst>
                                    <p:cond delay="300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7000"/>
                            </p:stCondLst>
                            <p:childTnLst>
                              <p:par>
                                <p:cTn id="16" presetID="2" presetClass="entr" presetSubtype="4" fill="hold" grpId="0" nodeType="afterEffect">
                                  <p:stCondLst>
                                    <p:cond delay="300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2000"/>
                            </p:stCondLst>
                            <p:childTnLst>
                              <p:par>
                                <p:cTn id="21" presetID="2" presetClass="entr" presetSubtype="4" fill="hold" grpId="0" nodeType="afterEffect">
                                  <p:stCondLst>
                                    <p:cond delay="300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7000"/>
                            </p:stCondLst>
                            <p:childTnLst>
                              <p:par>
                                <p:cTn id="26" presetID="2" presetClass="entr" presetSubtype="4" fill="hold" grpId="0" nodeType="afterEffect">
                                  <p:stCondLst>
                                    <p:cond delay="300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additive="base">
                                        <p:cTn id="28"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ru-RU" sz="2800" b="1" dirty="0" smtClean="0"/>
              <a:t>                                 </a:t>
            </a:r>
            <a:r>
              <a:rPr lang="ru-RU" sz="3600" b="1" dirty="0" smtClean="0"/>
              <a:t>МОЛИТВА</a:t>
            </a:r>
            <a:r>
              <a:rPr lang="en-US" sz="2800" dirty="0" smtClean="0"/>
              <a:t/>
            </a:r>
            <a:br>
              <a:rPr lang="en-US" sz="2800" dirty="0" smtClean="0"/>
            </a:br>
            <a:r>
              <a:rPr lang="en-US" sz="2800" dirty="0" smtClean="0"/>
              <a:t>  </a:t>
            </a:r>
            <a:r>
              <a:rPr lang="ru-RU" sz="2800" dirty="0" smtClean="0"/>
              <a:t>а)  к молитве нужно быть готовым:</a:t>
            </a:r>
            <a:r>
              <a:rPr lang="en-US" sz="2800" dirty="0" smtClean="0"/>
              <a:t/>
            </a:r>
            <a:br>
              <a:rPr lang="en-US" sz="2800" dirty="0" smtClean="0"/>
            </a:br>
            <a:r>
              <a:rPr lang="ru-RU" sz="2800" dirty="0" smtClean="0"/>
              <a:t>   - иметь чистое сердце  (Пс.65:18),</a:t>
            </a:r>
            <a:r>
              <a:rPr lang="en-US" sz="2800" dirty="0" smtClean="0"/>
              <a:t/>
            </a:r>
            <a:br>
              <a:rPr lang="en-US" sz="2800" dirty="0" smtClean="0"/>
            </a:br>
            <a:r>
              <a:rPr lang="ru-RU" sz="2800" dirty="0" smtClean="0"/>
              <a:t>   - иметь добрые взаимоотношения с людьми       (Мф.5:23-24; Мк.11:24-25),</a:t>
            </a:r>
            <a:r>
              <a:rPr lang="en-US" sz="2800" dirty="0" smtClean="0"/>
              <a:t/>
            </a:r>
            <a:br>
              <a:rPr lang="en-US" sz="2800" dirty="0" smtClean="0"/>
            </a:br>
            <a:r>
              <a:rPr lang="ru-RU" sz="2800" dirty="0" smtClean="0"/>
              <a:t>   - иметь бескорыстные побудительные причины к            молитве </a:t>
            </a:r>
            <a:r>
              <a:rPr lang="en-US" sz="2800" dirty="0" smtClean="0"/>
              <a:t> </a:t>
            </a:r>
            <a:r>
              <a:rPr lang="ru-RU" sz="2800" dirty="0" smtClean="0"/>
              <a:t>(Иак.4:1-3);</a:t>
            </a:r>
            <a:r>
              <a:rPr lang="en-US" sz="2800" dirty="0" smtClean="0"/>
              <a:t/>
            </a:r>
            <a:br>
              <a:rPr lang="en-US" sz="2800" dirty="0" smtClean="0"/>
            </a:br>
            <a:r>
              <a:rPr lang="en-US" sz="2800" dirty="0" smtClean="0"/>
              <a:t>  </a:t>
            </a:r>
            <a:r>
              <a:rPr lang="ru-RU" sz="2800" dirty="0" smtClean="0"/>
              <a:t>б) тайная молитва проповедника:</a:t>
            </a:r>
            <a:r>
              <a:rPr lang="en-US" sz="2800" dirty="0" smtClean="0"/>
              <a:t/>
            </a:r>
            <a:br>
              <a:rPr lang="en-US" sz="2800" dirty="0" smtClean="0"/>
            </a:br>
            <a:r>
              <a:rPr lang="ru-RU" sz="2800" dirty="0" smtClean="0"/>
              <a:t>            Даниил как пример. Дан.6:9; Мтф.6:6</a:t>
            </a:r>
            <a:r>
              <a:rPr lang="en-US" sz="2800" dirty="0" smtClean="0"/>
              <a:t/>
            </a:r>
            <a:br>
              <a:rPr lang="en-US" sz="2800" dirty="0" smtClean="0"/>
            </a:br>
            <a:r>
              <a:rPr lang="en-US" sz="2800" dirty="0" smtClean="0"/>
              <a:t>  </a:t>
            </a:r>
            <a:r>
              <a:rPr lang="ru-RU" sz="2800" dirty="0" smtClean="0"/>
              <a:t>в) принародная молитва проповедника. Пс.34:18.</a:t>
            </a:r>
            <a:endParaRPr lang="en-US" dirty="0"/>
          </a:p>
        </p:txBody>
      </p:sp>
      <p:sp>
        <p:nvSpPr>
          <p:cNvPr id="3" name="Title 2"/>
          <p:cNvSpPr>
            <a:spLocks noGrp="1"/>
          </p:cNvSpPr>
          <p:nvPr>
            <p:ph type="title"/>
          </p:nvPr>
        </p:nvSpPr>
        <p:spPr/>
        <p:txBody>
          <a:bodyPr>
            <a:normAutofit/>
          </a:bodyPr>
          <a:lstStyle/>
          <a:p>
            <a:pPr algn="ctr"/>
            <a:r>
              <a:rPr lang="ru-RU" sz="5400" b="1" dirty="0" smtClean="0"/>
              <a:t>Невидимое служение</a:t>
            </a:r>
            <a:endParaRPr lang="en-US" sz="5400" b="1" dirty="0"/>
          </a:p>
        </p:txBody>
      </p:sp>
    </p:spTree>
    <p:extLst>
      <p:ext uri="{BB962C8B-B14F-4D97-AF65-F5344CB8AC3E}">
        <p14:creationId xmlns="" xmlns:p14="http://schemas.microsoft.com/office/powerpoint/2010/main" val="27775355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458200" cy="4800600"/>
          </a:xfrm>
        </p:spPr>
        <p:txBody>
          <a:bodyPr/>
          <a:lstStyle/>
          <a:p>
            <a:pPr>
              <a:buClr>
                <a:schemeClr val="bg1">
                  <a:lumMod val="95000"/>
                  <a:lumOff val="5000"/>
                </a:schemeClr>
              </a:buClr>
              <a:buFont typeface="Wingdings" pitchFamily="2" charset="2"/>
              <a:buChar char="Ø"/>
            </a:pPr>
            <a:r>
              <a:rPr lang="ru-RU" dirty="0" smtClean="0"/>
              <a:t>Проповедь </a:t>
            </a:r>
            <a:r>
              <a:rPr lang="ru-RU" sz="3200" dirty="0" smtClean="0"/>
              <a:t>-</a:t>
            </a:r>
            <a:r>
              <a:rPr lang="ru-RU" dirty="0" smtClean="0"/>
              <a:t> это точка соприкосновения Бога с человеком</a:t>
            </a:r>
          </a:p>
          <a:p>
            <a:pPr>
              <a:buClr>
                <a:schemeClr val="bg1">
                  <a:lumMod val="95000"/>
                  <a:lumOff val="5000"/>
                </a:schemeClr>
              </a:buClr>
              <a:buFont typeface="Wingdings" pitchFamily="2" charset="2"/>
              <a:buChar char="Ø"/>
            </a:pPr>
            <a:endParaRPr lang="ru-RU" dirty="0"/>
          </a:p>
          <a:p>
            <a:pPr>
              <a:buClr>
                <a:schemeClr val="bg1">
                  <a:lumMod val="95000"/>
                  <a:lumOff val="5000"/>
                </a:schemeClr>
              </a:buClr>
              <a:buFont typeface="Wingdings" pitchFamily="2" charset="2"/>
              <a:buChar char="Ø"/>
            </a:pPr>
            <a:r>
              <a:rPr lang="ru-RU" dirty="0" smtClean="0"/>
              <a:t>Проповедование </a:t>
            </a:r>
            <a:r>
              <a:rPr lang="ru-RU" sz="3200" dirty="0" smtClean="0"/>
              <a:t>-</a:t>
            </a:r>
            <a:r>
              <a:rPr lang="ru-RU" dirty="0" smtClean="0"/>
              <a:t> это передача Божией истины с целью освятить,изменить,содействовать его(человека) преображению в образ Иисуса Христа</a:t>
            </a:r>
          </a:p>
          <a:p>
            <a:pPr>
              <a:buClr>
                <a:schemeClr val="bg1">
                  <a:lumMod val="95000"/>
                  <a:lumOff val="5000"/>
                </a:schemeClr>
              </a:buClr>
              <a:buFont typeface="Wingdings" pitchFamily="2" charset="2"/>
              <a:buChar char="Ø"/>
            </a:pPr>
            <a:endParaRPr lang="ru-RU" dirty="0"/>
          </a:p>
          <a:p>
            <a:pPr>
              <a:buClr>
                <a:schemeClr val="bg1">
                  <a:lumMod val="95000"/>
                  <a:lumOff val="5000"/>
                </a:schemeClr>
              </a:buClr>
              <a:buFont typeface="Wingdings" pitchFamily="2" charset="2"/>
              <a:buChar char="Ø"/>
            </a:pPr>
            <a:r>
              <a:rPr lang="ru-RU" dirty="0" smtClean="0"/>
              <a:t>Проповедовать </a:t>
            </a:r>
            <a:r>
              <a:rPr lang="ru-RU" sz="3200" dirty="0" smtClean="0"/>
              <a:t>-</a:t>
            </a:r>
            <a:r>
              <a:rPr lang="ru-RU" dirty="0" smtClean="0"/>
              <a:t> возвещать Божью истину посредством своей личности</a:t>
            </a:r>
            <a:endParaRPr lang="en-US" dirty="0"/>
          </a:p>
        </p:txBody>
      </p:sp>
      <p:sp>
        <p:nvSpPr>
          <p:cNvPr id="3" name="Title 2"/>
          <p:cNvSpPr>
            <a:spLocks noGrp="1"/>
          </p:cNvSpPr>
          <p:nvPr>
            <p:ph type="title"/>
          </p:nvPr>
        </p:nvSpPr>
        <p:spPr>
          <a:xfrm>
            <a:off x="457200" y="22860"/>
            <a:ext cx="8229600" cy="967740"/>
          </a:xfrm>
        </p:spPr>
        <p:txBody>
          <a:bodyPr>
            <a:normAutofit/>
          </a:bodyPr>
          <a:lstStyle/>
          <a:p>
            <a:pPr algn="ctr"/>
            <a:r>
              <a:rPr lang="ru-RU" sz="4000" b="1" dirty="0" smtClean="0"/>
              <a:t>Сущность служения проповедью</a:t>
            </a:r>
            <a:endParaRPr lang="en-US" sz="4000" b="1" dirty="0"/>
          </a:p>
        </p:txBody>
      </p:sp>
    </p:spTree>
    <p:extLst>
      <p:ext uri="{BB962C8B-B14F-4D97-AF65-F5344CB8AC3E}">
        <p14:creationId xmlns="" xmlns:p14="http://schemas.microsoft.com/office/powerpoint/2010/main" val="8250036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500"/>
                                        <p:tgtEl>
                                          <p:spTgt spid="2">
                                            <p:txEl>
                                              <p:pRg st="4" end="4"/>
                                            </p:txEl>
                                          </p:spTgt>
                                        </p:tgtEl>
                                      </p:cBhvr>
                                    </p:animEffect>
                                    <p:anim calcmode="lin" valueType="num">
                                      <p:cBhvr>
                                        <p:cTn id="26"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a:bodyPr>
          <a:lstStyle/>
          <a:p>
            <a:pPr>
              <a:buClr>
                <a:schemeClr val="bg1">
                  <a:lumMod val="85000"/>
                  <a:lumOff val="15000"/>
                </a:schemeClr>
              </a:buClr>
              <a:buFont typeface="Wingdings" pitchFamily="2" charset="2"/>
              <a:buChar char="Ø"/>
            </a:pPr>
            <a:r>
              <a:rPr lang="en-US" sz="3200" dirty="0" smtClean="0"/>
              <a:t> </a:t>
            </a:r>
            <a:r>
              <a:rPr lang="ru-RU" sz="3200" dirty="0" smtClean="0"/>
              <a:t>Это не хобби</a:t>
            </a:r>
          </a:p>
          <a:p>
            <a:pPr>
              <a:buClr>
                <a:schemeClr val="bg1">
                  <a:lumMod val="95000"/>
                  <a:lumOff val="5000"/>
                </a:schemeClr>
              </a:buClr>
              <a:buFont typeface="Wingdings" pitchFamily="2" charset="2"/>
              <a:buChar char="Ø"/>
            </a:pPr>
            <a:r>
              <a:rPr lang="en-US" sz="3600" dirty="0" smtClean="0"/>
              <a:t> </a:t>
            </a:r>
            <a:r>
              <a:rPr lang="ru-RU" sz="3600" dirty="0" smtClean="0"/>
              <a:t>Не </a:t>
            </a:r>
            <a:r>
              <a:rPr lang="ru-RU" sz="3600" dirty="0"/>
              <a:t>средство обогощения 1Пет.5:2</a:t>
            </a:r>
          </a:p>
          <a:p>
            <a:pPr>
              <a:buClr>
                <a:schemeClr val="bg1">
                  <a:lumMod val="95000"/>
                  <a:lumOff val="5000"/>
                </a:schemeClr>
              </a:buClr>
              <a:buFont typeface="Wingdings" pitchFamily="2" charset="2"/>
              <a:buChar char="Ø"/>
            </a:pPr>
            <a:r>
              <a:rPr lang="en-US" sz="3200" dirty="0" smtClean="0"/>
              <a:t> </a:t>
            </a:r>
            <a:r>
              <a:rPr lang="ru-RU" sz="3200" dirty="0" smtClean="0"/>
              <a:t>Не </a:t>
            </a:r>
            <a:r>
              <a:rPr lang="ru-RU" sz="3200" dirty="0"/>
              <a:t>средство достижения знаменитости </a:t>
            </a:r>
            <a:r>
              <a:rPr lang="en-US" sz="3200" dirty="0" smtClean="0"/>
              <a:t>   </a:t>
            </a:r>
            <a:r>
              <a:rPr lang="ru-RU" sz="2400" dirty="0" smtClean="0"/>
              <a:t>«</a:t>
            </a:r>
            <a:r>
              <a:rPr lang="ru-RU" sz="2400" dirty="0"/>
              <a:t>Кротчайший путь к знаменитости это хорошо говорить» </a:t>
            </a:r>
            <a:r>
              <a:rPr lang="ru-RU" sz="2000" dirty="0"/>
              <a:t>Дейл </a:t>
            </a:r>
            <a:r>
              <a:rPr lang="ru-RU" sz="2000" dirty="0" smtClean="0"/>
              <a:t>Карнеги</a:t>
            </a:r>
          </a:p>
          <a:p>
            <a:pPr>
              <a:buClr>
                <a:schemeClr val="bg1">
                  <a:lumMod val="95000"/>
                  <a:lumOff val="5000"/>
                </a:schemeClr>
              </a:buClr>
              <a:buFont typeface="Wingdings" pitchFamily="2" charset="2"/>
              <a:buChar char="Ø"/>
            </a:pPr>
            <a:r>
              <a:rPr lang="en-US" sz="3200" dirty="0" smtClean="0"/>
              <a:t> </a:t>
            </a:r>
            <a:r>
              <a:rPr lang="ru-RU" sz="3200" dirty="0" smtClean="0"/>
              <a:t>Не средство вести церковную политику</a:t>
            </a:r>
          </a:p>
          <a:p>
            <a:pPr>
              <a:buClr>
                <a:schemeClr val="bg1">
                  <a:lumMod val="95000"/>
                  <a:lumOff val="5000"/>
                </a:schemeClr>
              </a:buClr>
              <a:buFont typeface="Wingdings" pitchFamily="2" charset="2"/>
              <a:buChar char="Ø"/>
            </a:pPr>
            <a:r>
              <a:rPr lang="en-US" sz="3200" dirty="0" smtClean="0"/>
              <a:t> </a:t>
            </a:r>
            <a:r>
              <a:rPr lang="ru-RU" sz="3200" dirty="0" smtClean="0"/>
              <a:t>Не свидетельство и не рассказ о личных </a:t>
            </a:r>
            <a:r>
              <a:rPr lang="en-US" sz="3200" dirty="0" smtClean="0"/>
              <a:t>   </a:t>
            </a:r>
            <a:r>
              <a:rPr lang="ru-RU" sz="3200" dirty="0" smtClean="0"/>
              <a:t>переживаниях</a:t>
            </a:r>
          </a:p>
          <a:p>
            <a:pPr>
              <a:buClr>
                <a:schemeClr val="bg1">
                  <a:lumMod val="95000"/>
                  <a:lumOff val="5000"/>
                </a:schemeClr>
              </a:buClr>
              <a:buFont typeface="Wingdings" pitchFamily="2" charset="2"/>
              <a:buChar char="Ø"/>
            </a:pPr>
            <a:r>
              <a:rPr lang="en-US" sz="3200" dirty="0" smtClean="0"/>
              <a:t> </a:t>
            </a:r>
            <a:r>
              <a:rPr lang="ru-RU" sz="3200" dirty="0" smtClean="0"/>
              <a:t>Не лекция</a:t>
            </a:r>
          </a:p>
          <a:p>
            <a:pPr>
              <a:buClr>
                <a:schemeClr val="bg1">
                  <a:lumMod val="95000"/>
                  <a:lumOff val="5000"/>
                </a:schemeClr>
              </a:buClr>
              <a:buFont typeface="Wingdings" pitchFamily="2" charset="2"/>
              <a:buChar char="Ø"/>
            </a:pPr>
            <a:endParaRPr lang="ru-RU" sz="2000" dirty="0"/>
          </a:p>
          <a:p>
            <a:pPr>
              <a:buClr>
                <a:schemeClr val="bg1">
                  <a:lumMod val="95000"/>
                  <a:lumOff val="5000"/>
                </a:schemeClr>
              </a:buClr>
              <a:buFont typeface="Wingdings" pitchFamily="2" charset="2"/>
              <a:buChar char="Ø"/>
            </a:pPr>
            <a:endParaRPr lang="ru-RU" sz="3600" dirty="0" smtClean="0"/>
          </a:p>
          <a:p>
            <a:pPr>
              <a:buClr>
                <a:schemeClr val="bg1">
                  <a:lumMod val="95000"/>
                  <a:lumOff val="5000"/>
                </a:schemeClr>
              </a:buClr>
              <a:buFont typeface="Wingdings" pitchFamily="2" charset="2"/>
              <a:buChar char="Ø"/>
            </a:pPr>
            <a:endParaRPr lang="ru-RU" sz="3600" dirty="0" smtClean="0"/>
          </a:p>
        </p:txBody>
      </p:sp>
      <p:sp>
        <p:nvSpPr>
          <p:cNvPr id="3" name="Title 2"/>
          <p:cNvSpPr>
            <a:spLocks noGrp="1"/>
          </p:cNvSpPr>
          <p:nvPr>
            <p:ph type="title"/>
          </p:nvPr>
        </p:nvSpPr>
        <p:spPr>
          <a:xfrm>
            <a:off x="457200" y="304800"/>
            <a:ext cx="8229600" cy="609600"/>
          </a:xfrm>
        </p:spPr>
        <p:txBody>
          <a:bodyPr>
            <a:noAutofit/>
          </a:bodyPr>
          <a:lstStyle/>
          <a:p>
            <a:pPr algn="ctr"/>
            <a:r>
              <a:rPr lang="ru-RU" sz="4400" b="1" dirty="0" smtClean="0"/>
              <a:t>Чем проповедование не является</a:t>
            </a:r>
            <a:endParaRPr lang="en-US" sz="4400" b="1" dirty="0"/>
          </a:p>
        </p:txBody>
      </p:sp>
    </p:spTree>
    <p:extLst>
      <p:ext uri="{BB962C8B-B14F-4D97-AF65-F5344CB8AC3E}">
        <p14:creationId xmlns="" xmlns:p14="http://schemas.microsoft.com/office/powerpoint/2010/main" val="27024025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1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1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1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381000"/>
            <a:ext cx="8229600" cy="5867400"/>
          </a:xfrm>
        </p:spPr>
        <p:txBody>
          <a:bodyPr>
            <a:normAutofit/>
          </a:bodyPr>
          <a:lstStyle/>
          <a:p>
            <a:pPr algn="ctr">
              <a:buNone/>
            </a:pPr>
            <a:r>
              <a:rPr lang="ru-RU" sz="4000" dirty="0" smtClean="0"/>
              <a:t>Перечень запрещенных выражений</a:t>
            </a:r>
          </a:p>
          <a:p>
            <a:pPr>
              <a:buNone/>
            </a:pPr>
            <a:r>
              <a:rPr lang="ru-RU" sz="3200" dirty="0" smtClean="0"/>
              <a:t>Первый раз слышу.</a:t>
            </a:r>
          </a:p>
          <a:p>
            <a:pPr>
              <a:buNone/>
            </a:pPr>
            <a:r>
              <a:rPr lang="ru-RU" sz="3200" dirty="0" smtClean="0"/>
              <a:t>А я думал.</a:t>
            </a:r>
          </a:p>
          <a:p>
            <a:pPr>
              <a:buNone/>
            </a:pPr>
            <a:r>
              <a:rPr lang="ru-RU" sz="3200" dirty="0" smtClean="0"/>
              <a:t>Звонил, но не дозвонился.</a:t>
            </a:r>
          </a:p>
          <a:p>
            <a:pPr>
              <a:buNone/>
            </a:pPr>
            <a:r>
              <a:rPr lang="ru-RU" sz="3200" dirty="0" smtClean="0"/>
              <a:t>Наверное что то не так.</a:t>
            </a:r>
          </a:p>
          <a:p>
            <a:pPr>
              <a:buNone/>
            </a:pPr>
            <a:r>
              <a:rPr lang="ru-RU" sz="3200" dirty="0" smtClean="0"/>
              <a:t>А мне никто не говорил.</a:t>
            </a:r>
          </a:p>
          <a:p>
            <a:pPr>
              <a:buNone/>
            </a:pPr>
            <a:r>
              <a:rPr lang="ru-RU" sz="3200" dirty="0" smtClean="0"/>
              <a:t>А почему я</a:t>
            </a:r>
            <a:r>
              <a:rPr lang="ru-RU" sz="3200" dirty="0" smtClean="0"/>
              <a:t>?</a:t>
            </a:r>
            <a:endParaRPr lang="en-US" sz="3200" dirty="0" smtClean="0"/>
          </a:p>
          <a:p>
            <a:pPr>
              <a:buNone/>
            </a:pPr>
            <a:r>
              <a:rPr lang="ru-RU" sz="3200" dirty="0" smtClean="0"/>
              <a:t>Не передавали.</a:t>
            </a:r>
          </a:p>
          <a:p>
            <a:pPr>
              <a:buNone/>
            </a:pPr>
            <a:r>
              <a:rPr lang="ru-RU" sz="3200" dirty="0" smtClean="0"/>
              <a:t>Я хотел, но не получилось.</a:t>
            </a:r>
            <a:endParaRPr lang="ru-RU" sz="3200" dirty="0" smtClean="0"/>
          </a:p>
          <a:p>
            <a:pPr>
              <a:buNone/>
            </a:pPr>
            <a:endParaRPr lang="en-US" sz="3600" dirty="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676400"/>
            <a:ext cx="4754880" cy="4754880"/>
          </a:xfrm>
        </p:spPr>
        <p:txBody>
          <a:bodyPr>
            <a:normAutofit/>
          </a:bodyPr>
          <a:lstStyle/>
          <a:p>
            <a:pPr>
              <a:spcBef>
                <a:spcPts val="0"/>
              </a:spcBef>
            </a:pPr>
            <a:r>
              <a:rPr lang="en-US" sz="4000" dirty="0" smtClean="0"/>
              <a:t>   </a:t>
            </a:r>
            <a:r>
              <a:rPr lang="ru-RU" sz="4000" dirty="0" smtClean="0"/>
              <a:t>1.</a:t>
            </a:r>
          </a:p>
          <a:p>
            <a:pPr>
              <a:spcBef>
                <a:spcPts val="0"/>
              </a:spcBef>
            </a:pPr>
            <a:r>
              <a:rPr lang="ru-RU" sz="4000" dirty="0" smtClean="0"/>
              <a:t>    </a:t>
            </a:r>
            <a:r>
              <a:rPr lang="en-US" sz="4000" dirty="0" smtClean="0"/>
              <a:t>   </a:t>
            </a:r>
            <a:r>
              <a:rPr lang="ru-RU" sz="3200" dirty="0" smtClean="0"/>
              <a:t>1.1  </a:t>
            </a:r>
          </a:p>
          <a:p>
            <a:pPr>
              <a:spcBef>
                <a:spcPts val="0"/>
              </a:spcBef>
            </a:pPr>
            <a:r>
              <a:rPr lang="ru-RU" sz="3200" dirty="0" smtClean="0"/>
              <a:t>     </a:t>
            </a:r>
            <a:r>
              <a:rPr lang="en-US" sz="3200" dirty="0" smtClean="0"/>
              <a:t>   </a:t>
            </a:r>
            <a:r>
              <a:rPr lang="ru-RU" sz="3200" dirty="0" smtClean="0"/>
              <a:t>1.2</a:t>
            </a:r>
          </a:p>
          <a:p>
            <a:pPr>
              <a:spcBef>
                <a:spcPts val="0"/>
              </a:spcBef>
            </a:pPr>
            <a:r>
              <a:rPr lang="en-US" sz="4000" dirty="0" smtClean="0"/>
              <a:t>   </a:t>
            </a:r>
            <a:r>
              <a:rPr lang="ru-RU" sz="4000" dirty="0" smtClean="0"/>
              <a:t>2.</a:t>
            </a:r>
          </a:p>
          <a:p>
            <a:pPr>
              <a:spcBef>
                <a:spcPts val="0"/>
              </a:spcBef>
            </a:pPr>
            <a:r>
              <a:rPr lang="ru-RU" sz="4000" dirty="0" smtClean="0"/>
              <a:t>    </a:t>
            </a:r>
            <a:r>
              <a:rPr lang="en-US" sz="4000" dirty="0" smtClean="0"/>
              <a:t>   </a:t>
            </a:r>
            <a:r>
              <a:rPr lang="ru-RU" sz="3200" dirty="0" smtClean="0"/>
              <a:t>2.1</a:t>
            </a:r>
          </a:p>
          <a:p>
            <a:pPr>
              <a:spcBef>
                <a:spcPts val="0"/>
              </a:spcBef>
            </a:pPr>
            <a:r>
              <a:rPr lang="ru-RU" sz="3200" dirty="0" smtClean="0"/>
              <a:t>     </a:t>
            </a:r>
            <a:r>
              <a:rPr lang="en-US" sz="3200" dirty="0" smtClean="0"/>
              <a:t>   </a:t>
            </a:r>
            <a:r>
              <a:rPr lang="ru-RU" sz="3200" dirty="0" smtClean="0"/>
              <a:t>2.2</a:t>
            </a:r>
          </a:p>
          <a:p>
            <a:pPr>
              <a:spcBef>
                <a:spcPts val="0"/>
              </a:spcBef>
            </a:pPr>
            <a:endParaRPr lang="en-US" sz="4000" dirty="0"/>
          </a:p>
        </p:txBody>
      </p:sp>
      <p:sp>
        <p:nvSpPr>
          <p:cNvPr id="2" name="Title 1"/>
          <p:cNvSpPr>
            <a:spLocks noGrp="1"/>
          </p:cNvSpPr>
          <p:nvPr>
            <p:ph type="title" idx="4294967295"/>
          </p:nvPr>
        </p:nvSpPr>
        <p:spPr>
          <a:xfrm>
            <a:off x="2133600" y="304800"/>
            <a:ext cx="4800600" cy="1470025"/>
          </a:xfrm>
        </p:spPr>
        <p:txBody>
          <a:bodyPr>
            <a:normAutofit/>
          </a:bodyPr>
          <a:lstStyle/>
          <a:p>
            <a:r>
              <a:rPr lang="ru-RU" sz="6000" b="1" dirty="0" smtClean="0">
                <a:cs typeface="Arabic Typesetting" pitchFamily="66" charset="-78"/>
              </a:rPr>
              <a:t> КОНСПЕКТ</a:t>
            </a:r>
            <a:endParaRPr lang="en-US" sz="6000" b="1" dirty="0">
              <a:latin typeface="Arabic Typesetting" pitchFamily="66" charset="-78"/>
              <a:cs typeface="Arabic Typesetting" pitchFamily="66" charset="-78"/>
            </a:endParaRPr>
          </a:p>
        </p:txBody>
      </p:sp>
    </p:spTree>
    <p:extLst>
      <p:ext uri="{BB962C8B-B14F-4D97-AF65-F5344CB8AC3E}">
        <p14:creationId xmlns="" xmlns:p14="http://schemas.microsoft.com/office/powerpoint/2010/main" val="24962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2" presetClass="entr" presetSubtype="4" decel="3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533400"/>
            <a:ext cx="4068037" cy="1015663"/>
          </a:xfrm>
          <a:prstGeom prst="rect">
            <a:avLst/>
          </a:prstGeom>
        </p:spPr>
        <p:txBody>
          <a:bodyPr wrap="none">
            <a:spAutoFit/>
          </a:bodyPr>
          <a:lstStyle/>
          <a:p>
            <a:r>
              <a:rPr lang="ru-RU" sz="6000" b="1" dirty="0">
                <a:solidFill>
                  <a:srgbClr val="FFFFFF"/>
                </a:solidFill>
                <a:cs typeface="Arabic Typesetting" pitchFamily="66" charset="-78"/>
              </a:rPr>
              <a:t>КОНСПЕКТ</a:t>
            </a:r>
            <a:endParaRPr lang="en-US" sz="6000" dirty="0">
              <a:solidFill>
                <a:srgbClr val="FFFFFF"/>
              </a:solidFill>
            </a:endParaRPr>
          </a:p>
        </p:txBody>
      </p:sp>
      <p:sp>
        <p:nvSpPr>
          <p:cNvPr id="5" name="TextBox 4"/>
          <p:cNvSpPr txBox="1"/>
          <p:nvPr/>
        </p:nvSpPr>
        <p:spPr>
          <a:xfrm>
            <a:off x="696686" y="1389574"/>
            <a:ext cx="2781300" cy="5386090"/>
          </a:xfrm>
          <a:prstGeom prst="rect">
            <a:avLst/>
          </a:prstGeom>
          <a:noFill/>
        </p:spPr>
        <p:txBody>
          <a:bodyPr wrap="square" rtlCol="0">
            <a:spAutoFit/>
          </a:bodyPr>
          <a:lstStyle/>
          <a:p>
            <a:r>
              <a:rPr lang="ru-RU" sz="4000" dirty="0">
                <a:solidFill>
                  <a:srgbClr val="FFFFFF"/>
                </a:solidFill>
              </a:rPr>
              <a:t>1.</a:t>
            </a:r>
          </a:p>
          <a:p>
            <a:r>
              <a:rPr lang="ru-RU" sz="4000" dirty="0">
                <a:solidFill>
                  <a:srgbClr val="FFFFFF"/>
                </a:solidFill>
              </a:rPr>
              <a:t>   </a:t>
            </a:r>
            <a:r>
              <a:rPr lang="en-US" sz="4000" dirty="0">
                <a:solidFill>
                  <a:srgbClr val="FFFFFF"/>
                </a:solidFill>
              </a:rPr>
              <a:t> </a:t>
            </a:r>
            <a:r>
              <a:rPr lang="ru-RU" sz="4000" dirty="0">
                <a:solidFill>
                  <a:srgbClr val="FFFFFF"/>
                </a:solidFill>
              </a:rPr>
              <a:t> </a:t>
            </a:r>
            <a:r>
              <a:rPr lang="ru-RU" sz="3200" dirty="0">
                <a:solidFill>
                  <a:srgbClr val="FFFFFF"/>
                </a:solidFill>
              </a:rPr>
              <a:t>а.</a:t>
            </a:r>
          </a:p>
          <a:p>
            <a:r>
              <a:rPr lang="ru-RU" sz="4000" dirty="0">
                <a:solidFill>
                  <a:srgbClr val="FFFFFF"/>
                </a:solidFill>
              </a:rPr>
              <a:t>    </a:t>
            </a:r>
            <a:r>
              <a:rPr lang="en-US" sz="4000" dirty="0">
                <a:solidFill>
                  <a:srgbClr val="FFFFFF"/>
                </a:solidFill>
              </a:rPr>
              <a:t> </a:t>
            </a:r>
            <a:r>
              <a:rPr lang="ru-RU" sz="3200" dirty="0">
                <a:solidFill>
                  <a:srgbClr val="FFFFFF"/>
                </a:solidFill>
              </a:rPr>
              <a:t>б.</a:t>
            </a:r>
          </a:p>
          <a:p>
            <a:r>
              <a:rPr lang="ru-RU" sz="4000" dirty="0">
                <a:solidFill>
                  <a:srgbClr val="FFFFFF"/>
                </a:solidFill>
              </a:rPr>
              <a:t>2.</a:t>
            </a:r>
          </a:p>
          <a:p>
            <a:r>
              <a:rPr lang="ru-RU" sz="4000" dirty="0">
                <a:solidFill>
                  <a:srgbClr val="FFFFFF"/>
                </a:solidFill>
              </a:rPr>
              <a:t>    </a:t>
            </a:r>
            <a:r>
              <a:rPr lang="en-US" sz="4000" dirty="0">
                <a:solidFill>
                  <a:srgbClr val="FFFFFF"/>
                </a:solidFill>
              </a:rPr>
              <a:t> </a:t>
            </a:r>
            <a:r>
              <a:rPr lang="ru-RU" sz="3200" dirty="0">
                <a:solidFill>
                  <a:srgbClr val="FFFFFF"/>
                </a:solidFill>
              </a:rPr>
              <a:t>а.</a:t>
            </a:r>
          </a:p>
          <a:p>
            <a:r>
              <a:rPr lang="ru-RU" sz="3200" dirty="0">
                <a:solidFill>
                  <a:srgbClr val="FFFFFF"/>
                </a:solidFill>
              </a:rPr>
              <a:t>     </a:t>
            </a:r>
            <a:r>
              <a:rPr lang="en-US" sz="3200" dirty="0">
                <a:solidFill>
                  <a:srgbClr val="FFFFFF"/>
                </a:solidFill>
              </a:rPr>
              <a:t> </a:t>
            </a:r>
            <a:r>
              <a:rPr lang="ru-RU" sz="3200" dirty="0">
                <a:solidFill>
                  <a:srgbClr val="FFFFFF"/>
                </a:solidFill>
              </a:rPr>
              <a:t>б.</a:t>
            </a:r>
          </a:p>
          <a:p>
            <a:r>
              <a:rPr lang="ru-RU" sz="3200" dirty="0">
                <a:solidFill>
                  <a:srgbClr val="FFFFFF"/>
                </a:solidFill>
              </a:rPr>
              <a:t>    </a:t>
            </a:r>
            <a:r>
              <a:rPr lang="en-US" sz="3200" dirty="0">
                <a:solidFill>
                  <a:srgbClr val="FFFFFF"/>
                </a:solidFill>
              </a:rPr>
              <a:t> </a:t>
            </a:r>
            <a:r>
              <a:rPr lang="ru-RU" sz="3200" dirty="0">
                <a:solidFill>
                  <a:srgbClr val="FFFFFF"/>
                </a:solidFill>
              </a:rPr>
              <a:t> в.</a:t>
            </a:r>
          </a:p>
          <a:p>
            <a:r>
              <a:rPr lang="ru-RU" sz="4000" dirty="0">
                <a:solidFill>
                  <a:srgbClr val="FFFFFF"/>
                </a:solidFill>
              </a:rPr>
              <a:t>3.</a:t>
            </a:r>
          </a:p>
          <a:p>
            <a:endParaRPr lang="en-US" sz="4000" dirty="0">
              <a:solidFill>
                <a:srgbClr val="FFFFFF"/>
              </a:solidFill>
            </a:endParaRPr>
          </a:p>
        </p:txBody>
      </p:sp>
    </p:spTree>
    <p:extLst>
      <p:ext uri="{BB962C8B-B14F-4D97-AF65-F5344CB8AC3E}">
        <p14:creationId xmlns="" xmlns:p14="http://schemas.microsoft.com/office/powerpoint/2010/main" val="283781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457200"/>
            <a:ext cx="4068037" cy="1015663"/>
          </a:xfrm>
          <a:prstGeom prst="rect">
            <a:avLst/>
          </a:prstGeom>
        </p:spPr>
        <p:txBody>
          <a:bodyPr wrap="none">
            <a:spAutoFit/>
          </a:bodyPr>
          <a:lstStyle/>
          <a:p>
            <a:r>
              <a:rPr lang="ru-RU" sz="6000" b="1" dirty="0">
                <a:solidFill>
                  <a:srgbClr val="FFFFFF"/>
                </a:solidFill>
                <a:cs typeface="Arabic Typesetting" pitchFamily="66" charset="-78"/>
              </a:rPr>
              <a:t>КОНСПЕКТ</a:t>
            </a:r>
            <a:endParaRPr lang="en-US" sz="6000" dirty="0">
              <a:solidFill>
                <a:srgbClr val="FFFFFF"/>
              </a:solidFill>
            </a:endParaRPr>
          </a:p>
        </p:txBody>
      </p:sp>
      <p:sp>
        <p:nvSpPr>
          <p:cNvPr id="5" name="TextBox 4"/>
          <p:cNvSpPr txBox="1"/>
          <p:nvPr/>
        </p:nvSpPr>
        <p:spPr>
          <a:xfrm>
            <a:off x="609600" y="1219200"/>
            <a:ext cx="5562600" cy="8094524"/>
          </a:xfrm>
          <a:prstGeom prst="rect">
            <a:avLst/>
          </a:prstGeom>
          <a:noFill/>
        </p:spPr>
        <p:txBody>
          <a:bodyPr wrap="square" rtlCol="0">
            <a:spAutoFit/>
          </a:bodyPr>
          <a:lstStyle/>
          <a:p>
            <a:r>
              <a:rPr lang="en-US" sz="4000" dirty="0">
                <a:solidFill>
                  <a:srgbClr val="FFFFFF"/>
                </a:solidFill>
              </a:rPr>
              <a:t>I.</a:t>
            </a:r>
          </a:p>
          <a:p>
            <a:r>
              <a:rPr lang="en-US" sz="4000" dirty="0">
                <a:solidFill>
                  <a:srgbClr val="FFFFFF"/>
                </a:solidFill>
              </a:rPr>
              <a:t>     1.</a:t>
            </a:r>
          </a:p>
          <a:p>
            <a:r>
              <a:rPr lang="en-US" sz="4000" dirty="0">
                <a:solidFill>
                  <a:srgbClr val="FFFFFF"/>
                </a:solidFill>
              </a:rPr>
              <a:t>     2.</a:t>
            </a:r>
          </a:p>
          <a:p>
            <a:r>
              <a:rPr lang="en-US" sz="4000" dirty="0">
                <a:solidFill>
                  <a:srgbClr val="FFFFFF"/>
                </a:solidFill>
              </a:rPr>
              <a:t>II.</a:t>
            </a:r>
          </a:p>
          <a:p>
            <a:r>
              <a:rPr lang="en-US" sz="4000" dirty="0">
                <a:solidFill>
                  <a:srgbClr val="FFFFFF"/>
                </a:solidFill>
              </a:rPr>
              <a:t>     1.</a:t>
            </a:r>
          </a:p>
          <a:p>
            <a:r>
              <a:rPr lang="en-US" sz="4000" dirty="0">
                <a:solidFill>
                  <a:srgbClr val="FFFFFF"/>
                </a:solidFill>
              </a:rPr>
              <a:t>     2.</a:t>
            </a:r>
          </a:p>
          <a:p>
            <a:r>
              <a:rPr lang="en-US" sz="4000" dirty="0">
                <a:solidFill>
                  <a:srgbClr val="FFFFFF"/>
                </a:solidFill>
              </a:rPr>
              <a:t>III.</a:t>
            </a:r>
          </a:p>
          <a:p>
            <a:r>
              <a:rPr lang="en-US" sz="4000" dirty="0">
                <a:solidFill>
                  <a:srgbClr val="FFFFFF"/>
                </a:solidFill>
              </a:rPr>
              <a:t>     1.</a:t>
            </a:r>
          </a:p>
          <a:p>
            <a:r>
              <a:rPr lang="en-US" sz="4000" dirty="0">
                <a:solidFill>
                  <a:srgbClr val="FFFFFF"/>
                </a:solidFill>
              </a:rPr>
              <a:t>     2.</a:t>
            </a:r>
          </a:p>
          <a:p>
            <a:endParaRPr lang="ru-RU" sz="4000" dirty="0">
              <a:solidFill>
                <a:srgbClr val="FFFFFF"/>
              </a:solidFill>
            </a:endParaRPr>
          </a:p>
          <a:p>
            <a:r>
              <a:rPr lang="ru-RU" sz="4000" dirty="0">
                <a:solidFill>
                  <a:srgbClr val="FFFFFF"/>
                </a:solidFill>
              </a:rPr>
              <a:t>    </a:t>
            </a:r>
            <a:endParaRPr lang="ru-RU" sz="3200" dirty="0">
              <a:solidFill>
                <a:srgbClr val="FFFFFF"/>
              </a:solidFill>
            </a:endParaRPr>
          </a:p>
          <a:p>
            <a:r>
              <a:rPr lang="ru-RU" sz="4000" dirty="0">
                <a:solidFill>
                  <a:srgbClr val="FFFFFF"/>
                </a:solidFill>
              </a:rPr>
              <a:t>    </a:t>
            </a:r>
          </a:p>
          <a:p>
            <a:r>
              <a:rPr lang="ru-RU" sz="4000" dirty="0">
                <a:solidFill>
                  <a:srgbClr val="FFFFFF"/>
                </a:solidFill>
              </a:rPr>
              <a:t>    </a:t>
            </a:r>
            <a:r>
              <a:rPr lang="en-US" sz="4000" dirty="0">
                <a:solidFill>
                  <a:srgbClr val="FFFFFF"/>
                </a:solidFill>
              </a:rPr>
              <a:t> </a:t>
            </a:r>
          </a:p>
        </p:txBody>
      </p:sp>
    </p:spTree>
    <p:extLst>
      <p:ext uri="{BB962C8B-B14F-4D97-AF65-F5344CB8AC3E}">
        <p14:creationId xmlns="" xmlns:p14="http://schemas.microsoft.com/office/powerpoint/2010/main" val="17858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ppt_x</p:attrName>
                                        </p:attrNameLst>
                                      </p:cBhvr>
                                      <p:tavLst>
                                        <p:tav tm="0">
                                          <p:val>
                                            <p:strVal val="#ppt_x"/>
                                          </p:val>
                                        </p:tav>
                                        <p:tav tm="100000">
                                          <p:val>
                                            <p:strVal val="#ppt_x"/>
                                          </p:val>
                                        </p:tav>
                                      </p:tavLst>
                                    </p:anim>
                                    <p:anim calcmode="lin" valueType="num">
                                      <p:cBhvr>
                                        <p:cTn id="17"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600200"/>
            <a:ext cx="5723468" cy="3124200"/>
          </a:xfrm>
        </p:spPr>
        <p:txBody>
          <a:bodyPr>
            <a:normAutofit/>
          </a:bodyPr>
          <a:lstStyle/>
          <a:p>
            <a:r>
              <a:rPr lang="ru-RU" b="1" u="sng" dirty="0">
                <a:solidFill>
                  <a:schemeClr val="tx2">
                    <a:lumMod val="75000"/>
                  </a:schemeClr>
                </a:solidFill>
              </a:rPr>
              <a:t>Классификация проповедей</a:t>
            </a:r>
            <a:r>
              <a:rPr lang="ru-RU" b="1" dirty="0">
                <a:solidFill>
                  <a:schemeClr val="tx2">
                    <a:lumMod val="75000"/>
                  </a:schemeClr>
                </a:solidFill>
              </a:rPr>
              <a:t>.</a:t>
            </a:r>
            <a:r>
              <a:rPr lang="en-US" b="1" dirty="0">
                <a:solidFill>
                  <a:schemeClr val="tx2">
                    <a:lumMod val="75000"/>
                  </a:schemeClr>
                </a:solidFill>
              </a:rPr>
              <a:t/>
            </a:r>
            <a:br>
              <a:rPr lang="en-US" b="1" dirty="0">
                <a:solidFill>
                  <a:schemeClr val="tx2">
                    <a:lumMod val="75000"/>
                  </a:schemeClr>
                </a:solidFill>
              </a:rPr>
            </a:br>
            <a:endParaRPr lang="en-US" dirty="0">
              <a:solidFill>
                <a:schemeClr val="tx2">
                  <a:lumMod val="75000"/>
                </a:schemeClr>
              </a:solidFill>
            </a:endParaRPr>
          </a:p>
        </p:txBody>
      </p:sp>
    </p:spTree>
    <p:extLst>
      <p:ext uri="{BB962C8B-B14F-4D97-AF65-F5344CB8AC3E}">
        <p14:creationId xmlns="" xmlns:p14="http://schemas.microsoft.com/office/powerpoint/2010/main" val="455743993"/>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371600"/>
            <a:ext cx="5486400" cy="646331"/>
          </a:xfrm>
          <a:prstGeom prst="rect">
            <a:avLst/>
          </a:prstGeom>
          <a:noFill/>
        </p:spPr>
        <p:txBody>
          <a:bodyPr wrap="square" rtlCol="0">
            <a:spAutoFit/>
          </a:bodyPr>
          <a:lstStyle/>
          <a:p>
            <a:r>
              <a:rPr lang="ru-RU" sz="3600" b="1" dirty="0">
                <a:solidFill>
                  <a:srgbClr val="465E9C">
                    <a:lumMod val="50000"/>
                  </a:srgbClr>
                </a:solidFill>
              </a:rPr>
              <a:t>1. Текстовая проповедь.</a:t>
            </a:r>
            <a:endParaRPr lang="en-US" sz="3600" b="1" dirty="0">
              <a:solidFill>
                <a:srgbClr val="465E9C">
                  <a:lumMod val="50000"/>
                </a:srgbClr>
              </a:solidFill>
            </a:endParaRPr>
          </a:p>
        </p:txBody>
      </p:sp>
      <p:sp>
        <p:nvSpPr>
          <p:cNvPr id="5" name="TextBox 4"/>
          <p:cNvSpPr txBox="1"/>
          <p:nvPr/>
        </p:nvSpPr>
        <p:spPr>
          <a:xfrm>
            <a:off x="1219200" y="2956560"/>
            <a:ext cx="6019800" cy="646331"/>
          </a:xfrm>
          <a:prstGeom prst="rect">
            <a:avLst/>
          </a:prstGeom>
          <a:noFill/>
        </p:spPr>
        <p:txBody>
          <a:bodyPr wrap="square" rtlCol="0">
            <a:spAutoFit/>
          </a:bodyPr>
          <a:lstStyle/>
          <a:p>
            <a:r>
              <a:rPr lang="ru-RU" sz="3600" b="1" dirty="0">
                <a:solidFill>
                  <a:srgbClr val="465E9C">
                    <a:lumMod val="50000"/>
                  </a:srgbClr>
                </a:solidFill>
              </a:rPr>
              <a:t>2. Тематическая проповедь.</a:t>
            </a:r>
            <a:endParaRPr lang="en-US" sz="3600" b="1" dirty="0">
              <a:solidFill>
                <a:srgbClr val="465E9C">
                  <a:lumMod val="50000"/>
                </a:srgbClr>
              </a:solidFill>
            </a:endParaRPr>
          </a:p>
        </p:txBody>
      </p:sp>
      <p:sp>
        <p:nvSpPr>
          <p:cNvPr id="6" name="TextBox 5"/>
          <p:cNvSpPr txBox="1"/>
          <p:nvPr/>
        </p:nvSpPr>
        <p:spPr>
          <a:xfrm>
            <a:off x="1600200" y="4564380"/>
            <a:ext cx="6781800" cy="646331"/>
          </a:xfrm>
          <a:prstGeom prst="rect">
            <a:avLst/>
          </a:prstGeom>
          <a:noFill/>
        </p:spPr>
        <p:txBody>
          <a:bodyPr wrap="square" rtlCol="0">
            <a:spAutoFit/>
          </a:bodyPr>
          <a:lstStyle/>
          <a:p>
            <a:r>
              <a:rPr lang="ru-RU" sz="3600" b="1" dirty="0">
                <a:solidFill>
                  <a:srgbClr val="465E9C">
                    <a:lumMod val="50000"/>
                  </a:srgbClr>
                </a:solidFill>
              </a:rPr>
              <a:t>3. Истолковательная проповедь</a:t>
            </a:r>
            <a:r>
              <a:rPr lang="en-US" sz="3600" b="1" dirty="0">
                <a:solidFill>
                  <a:srgbClr val="465E9C">
                    <a:lumMod val="50000"/>
                  </a:srgbClr>
                </a:solidFill>
              </a:rPr>
              <a:t>.</a:t>
            </a:r>
            <a:r>
              <a:rPr lang="ru-RU" sz="3600" b="1" dirty="0">
                <a:solidFill>
                  <a:srgbClr val="465E9C">
                    <a:lumMod val="50000"/>
                  </a:srgbClr>
                </a:solidFill>
              </a:rPr>
              <a:t> </a:t>
            </a:r>
            <a:endParaRPr lang="en-US" sz="3600" b="1" dirty="0">
              <a:solidFill>
                <a:srgbClr val="465E9C">
                  <a:lumMod val="50000"/>
                </a:srgbClr>
              </a:solidFill>
            </a:endParaRPr>
          </a:p>
        </p:txBody>
      </p:sp>
    </p:spTree>
    <p:extLst>
      <p:ext uri="{BB962C8B-B14F-4D97-AF65-F5344CB8AC3E}">
        <p14:creationId xmlns="" xmlns:p14="http://schemas.microsoft.com/office/powerpoint/2010/main" val="1414991196"/>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488C4">
                <a:alpha val="74000"/>
              </a:srgbClr>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1524000" y="685800"/>
            <a:ext cx="5943600" cy="5016758"/>
          </a:xfrm>
          <a:prstGeom prst="rect">
            <a:avLst/>
          </a:prstGeom>
        </p:spPr>
        <p:txBody>
          <a:bodyPr wrap="square">
            <a:spAutoFit/>
          </a:bodyPr>
          <a:lstStyle/>
          <a:p>
            <a:pPr algn="ctr"/>
            <a:r>
              <a:rPr lang="ru-RU" sz="4000" u="sng" dirty="0">
                <a:solidFill>
                  <a:prstClr val="black"/>
                </a:solidFill>
              </a:rPr>
              <a:t>Гомилетика</a:t>
            </a:r>
            <a:r>
              <a:rPr lang="ru-RU" sz="4000" dirty="0">
                <a:solidFill>
                  <a:prstClr val="black"/>
                </a:solidFill>
              </a:rPr>
              <a:t> – это раздел богословия, изучающий правила построения и передачи библейской проповеди с обязательным учетом личности проповедника.</a:t>
            </a:r>
            <a:endParaRPr lang="en-US" sz="4000" dirty="0">
              <a:solidFill>
                <a:prstClr val="black"/>
              </a:solidFill>
            </a:endParaRPr>
          </a:p>
        </p:txBody>
      </p:sp>
    </p:spTree>
    <p:extLst>
      <p:ext uri="{BB962C8B-B14F-4D97-AF65-F5344CB8AC3E}">
        <p14:creationId xmlns="" xmlns:p14="http://schemas.microsoft.com/office/powerpoint/2010/main" val="864530165"/>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6965245" cy="1202485"/>
          </a:xfrm>
        </p:spPr>
        <p:txBody>
          <a:bodyPr>
            <a:normAutofit fontScale="90000"/>
          </a:bodyPr>
          <a:lstStyle/>
          <a:p>
            <a:r>
              <a:rPr lang="ru-RU" b="1" i="1" dirty="0">
                <a:solidFill>
                  <a:schemeClr val="bg2">
                    <a:lumMod val="10000"/>
                  </a:schemeClr>
                </a:solidFill>
              </a:rPr>
              <a:t>Текстовая проповедь.</a:t>
            </a:r>
            <a:r>
              <a:rPr lang="en-US" b="1" i="1" dirty="0">
                <a:solidFill>
                  <a:schemeClr val="bg2">
                    <a:lumMod val="25000"/>
                  </a:schemeClr>
                </a:solidFill>
              </a:rPr>
              <a:t/>
            </a:r>
            <a:br>
              <a:rPr lang="en-US" b="1" i="1" dirty="0">
                <a:solidFill>
                  <a:schemeClr val="bg2">
                    <a:lumMod val="25000"/>
                  </a:schemeClr>
                </a:solidFill>
              </a:rPr>
            </a:br>
            <a:endParaRPr lang="en-US" dirty="0">
              <a:solidFill>
                <a:schemeClr val="bg2">
                  <a:lumMod val="25000"/>
                </a:schemeClr>
              </a:solidFill>
            </a:endParaRPr>
          </a:p>
        </p:txBody>
      </p:sp>
      <p:sp>
        <p:nvSpPr>
          <p:cNvPr id="3" name="TextBox 2"/>
          <p:cNvSpPr txBox="1"/>
          <p:nvPr/>
        </p:nvSpPr>
        <p:spPr>
          <a:xfrm>
            <a:off x="1600200" y="1524000"/>
            <a:ext cx="6096000" cy="4031873"/>
          </a:xfrm>
          <a:prstGeom prst="rect">
            <a:avLst/>
          </a:prstGeom>
          <a:noFill/>
        </p:spPr>
        <p:txBody>
          <a:bodyPr wrap="square" rtlCol="0">
            <a:spAutoFit/>
          </a:bodyPr>
          <a:lstStyle/>
          <a:p>
            <a:r>
              <a:rPr lang="ru-RU" sz="3200" dirty="0">
                <a:solidFill>
                  <a:srgbClr val="CCDDEA">
                    <a:lumMod val="25000"/>
                  </a:srgbClr>
                </a:solidFill>
              </a:rPr>
              <a:t>Проповедь, основные пункты которой вытекают из короткого отрывка Писания, называется текстовой. </a:t>
            </a:r>
            <a:r>
              <a:rPr lang="ru-RU" sz="3200" u="sng" dirty="0">
                <a:solidFill>
                  <a:srgbClr val="CCDDEA">
                    <a:lumMod val="25000"/>
                  </a:srgbClr>
                </a:solidFill>
              </a:rPr>
              <a:t>Текст определяет тему проповеди.</a:t>
            </a:r>
            <a:r>
              <a:rPr lang="ru-RU" sz="3200" dirty="0">
                <a:solidFill>
                  <a:srgbClr val="CCDDEA">
                    <a:lumMod val="25000"/>
                  </a:srgbClr>
                </a:solidFill>
              </a:rPr>
              <a:t> Ее основные пункты являются только направлениями изложения темы. </a:t>
            </a:r>
            <a:endParaRPr lang="en-US" sz="3200" dirty="0">
              <a:solidFill>
                <a:srgbClr val="CCDDEA">
                  <a:lumMod val="25000"/>
                </a:srgbClr>
              </a:solidFill>
            </a:endParaRPr>
          </a:p>
          <a:p>
            <a:endParaRPr lang="en-US" sz="3200" dirty="0">
              <a:solidFill>
                <a:srgbClr val="CCDDEA">
                  <a:lumMod val="25000"/>
                </a:srgbClr>
              </a:solidFill>
            </a:endParaRPr>
          </a:p>
        </p:txBody>
      </p:sp>
    </p:spTree>
    <p:extLst>
      <p:ext uri="{BB962C8B-B14F-4D97-AF65-F5344CB8AC3E}">
        <p14:creationId xmlns="" xmlns:p14="http://schemas.microsoft.com/office/powerpoint/2010/main" val="1713018036"/>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6965245" cy="1202485"/>
          </a:xfrm>
        </p:spPr>
        <p:txBody>
          <a:bodyPr>
            <a:normAutofit fontScale="90000"/>
          </a:bodyPr>
          <a:lstStyle/>
          <a:p>
            <a:r>
              <a:rPr lang="ru-RU" b="1" i="1" dirty="0">
                <a:solidFill>
                  <a:schemeClr val="bg2">
                    <a:lumMod val="10000"/>
                  </a:schemeClr>
                </a:solidFill>
              </a:rPr>
              <a:t>Текстовая проповедь.</a:t>
            </a:r>
            <a:r>
              <a:rPr lang="en-US" b="1" i="1" dirty="0">
                <a:solidFill>
                  <a:schemeClr val="bg2">
                    <a:lumMod val="25000"/>
                  </a:schemeClr>
                </a:solidFill>
              </a:rPr>
              <a:t/>
            </a:r>
            <a:br>
              <a:rPr lang="en-US" b="1" i="1" dirty="0">
                <a:solidFill>
                  <a:schemeClr val="bg2">
                    <a:lumMod val="25000"/>
                  </a:schemeClr>
                </a:solidFill>
              </a:rPr>
            </a:br>
            <a:endParaRPr lang="en-US" dirty="0">
              <a:solidFill>
                <a:schemeClr val="bg2">
                  <a:lumMod val="25000"/>
                </a:schemeClr>
              </a:solidFill>
            </a:endParaRPr>
          </a:p>
        </p:txBody>
      </p:sp>
      <p:sp>
        <p:nvSpPr>
          <p:cNvPr id="5" name="TextBox 4"/>
          <p:cNvSpPr txBox="1"/>
          <p:nvPr/>
        </p:nvSpPr>
        <p:spPr>
          <a:xfrm>
            <a:off x="3657600" y="1914465"/>
            <a:ext cx="1600200" cy="584775"/>
          </a:xfrm>
          <a:prstGeom prst="rect">
            <a:avLst/>
          </a:prstGeom>
          <a:noFill/>
          <a:ln w="28575">
            <a:solidFill>
              <a:schemeClr val="bg2">
                <a:lumMod val="25000"/>
              </a:schemeClr>
            </a:solidFill>
          </a:ln>
        </p:spPr>
        <p:txBody>
          <a:bodyPr wrap="square" rtlCol="0">
            <a:spAutoFit/>
          </a:bodyPr>
          <a:lstStyle/>
          <a:p>
            <a:pPr algn="ctr"/>
            <a:r>
              <a:rPr lang="ru-RU" sz="3200" b="1" dirty="0">
                <a:solidFill>
                  <a:prstClr val="black"/>
                </a:solidFill>
              </a:rPr>
              <a:t>ТЕКСТ</a:t>
            </a:r>
            <a:endParaRPr lang="en-US" sz="3200" b="1" dirty="0">
              <a:solidFill>
                <a:prstClr val="black"/>
              </a:solidFill>
            </a:endParaRPr>
          </a:p>
        </p:txBody>
      </p:sp>
      <p:sp>
        <p:nvSpPr>
          <p:cNvPr id="6" name="TextBox 5"/>
          <p:cNvSpPr txBox="1"/>
          <p:nvPr/>
        </p:nvSpPr>
        <p:spPr>
          <a:xfrm>
            <a:off x="1295400" y="3276600"/>
            <a:ext cx="1439818" cy="523220"/>
          </a:xfrm>
          <a:prstGeom prst="rect">
            <a:avLst/>
          </a:prstGeom>
          <a:noFill/>
          <a:ln w="28575">
            <a:solidFill>
              <a:schemeClr val="bg2">
                <a:lumMod val="25000"/>
              </a:schemeClr>
            </a:solidFill>
          </a:ln>
        </p:spPr>
        <p:txBody>
          <a:bodyPr wrap="none" rtlCol="0">
            <a:spAutoFit/>
          </a:bodyPr>
          <a:lstStyle/>
          <a:p>
            <a:pPr marL="342900" indent="-342900">
              <a:buFont typeface="+mj-lt"/>
              <a:buAutoNum type="arabicPeriod"/>
            </a:pPr>
            <a:r>
              <a:rPr lang="ru-RU" sz="2800" b="1" dirty="0">
                <a:solidFill>
                  <a:prstClr val="black"/>
                </a:solidFill>
              </a:rPr>
              <a:t>Пункт</a:t>
            </a:r>
            <a:endParaRPr lang="en-US" sz="2800" b="1" dirty="0">
              <a:solidFill>
                <a:prstClr val="black"/>
              </a:solidFill>
            </a:endParaRPr>
          </a:p>
        </p:txBody>
      </p:sp>
      <p:sp>
        <p:nvSpPr>
          <p:cNvPr id="9" name="Rectangle 8"/>
          <p:cNvSpPr/>
          <p:nvPr/>
        </p:nvSpPr>
        <p:spPr>
          <a:xfrm>
            <a:off x="3745806" y="3244334"/>
            <a:ext cx="1454244" cy="523220"/>
          </a:xfrm>
          <a:prstGeom prst="rect">
            <a:avLst/>
          </a:prstGeom>
          <a:ln w="28575">
            <a:solidFill>
              <a:schemeClr val="bg2">
                <a:lumMod val="25000"/>
              </a:schemeClr>
            </a:solidFill>
          </a:ln>
        </p:spPr>
        <p:txBody>
          <a:bodyPr wrap="none">
            <a:spAutoFit/>
          </a:bodyPr>
          <a:lstStyle/>
          <a:p>
            <a:r>
              <a:rPr lang="ru-RU" sz="2800" b="1" dirty="0">
                <a:solidFill>
                  <a:prstClr val="black"/>
                </a:solidFill>
              </a:rPr>
              <a:t>2. Пункт</a:t>
            </a:r>
            <a:endParaRPr lang="en-US" sz="3200" b="1" dirty="0">
              <a:solidFill>
                <a:prstClr val="black"/>
              </a:solidFill>
            </a:endParaRPr>
          </a:p>
        </p:txBody>
      </p:sp>
      <p:sp>
        <p:nvSpPr>
          <p:cNvPr id="14" name="Rectangle 13"/>
          <p:cNvSpPr/>
          <p:nvPr/>
        </p:nvSpPr>
        <p:spPr>
          <a:xfrm>
            <a:off x="6400800" y="3249930"/>
            <a:ext cx="1454244" cy="523220"/>
          </a:xfrm>
          <a:prstGeom prst="rect">
            <a:avLst/>
          </a:prstGeom>
          <a:ln w="28575">
            <a:solidFill>
              <a:schemeClr val="bg2">
                <a:lumMod val="25000"/>
              </a:schemeClr>
            </a:solidFill>
          </a:ln>
        </p:spPr>
        <p:txBody>
          <a:bodyPr wrap="none">
            <a:spAutoFit/>
          </a:bodyPr>
          <a:lstStyle/>
          <a:p>
            <a:r>
              <a:rPr lang="ru-RU" sz="2800" b="1" dirty="0">
                <a:solidFill>
                  <a:prstClr val="black"/>
                </a:solidFill>
              </a:rPr>
              <a:t>3. Пункт</a:t>
            </a:r>
            <a:endParaRPr lang="en-US" sz="3200" b="1" dirty="0">
              <a:solidFill>
                <a:prstClr val="black"/>
              </a:solidFill>
            </a:endParaRPr>
          </a:p>
        </p:txBody>
      </p:sp>
      <p:cxnSp>
        <p:nvCxnSpPr>
          <p:cNvPr id="16" name="Straight Arrow Connector 15"/>
          <p:cNvCxnSpPr>
            <a:stCxn id="5" idx="2"/>
            <a:endCxn id="9" idx="0"/>
          </p:cNvCxnSpPr>
          <p:nvPr/>
        </p:nvCxnSpPr>
        <p:spPr>
          <a:xfrm>
            <a:off x="4457700" y="2499240"/>
            <a:ext cx="15228" cy="745094"/>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6" idx="0"/>
          </p:cNvCxnSpPr>
          <p:nvPr/>
        </p:nvCxnSpPr>
        <p:spPr>
          <a:xfrm flipH="1">
            <a:off x="2015309" y="2499240"/>
            <a:ext cx="2442391" cy="77736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a:endCxn id="14" idx="0"/>
          </p:cNvCxnSpPr>
          <p:nvPr/>
        </p:nvCxnSpPr>
        <p:spPr>
          <a:xfrm>
            <a:off x="4457700" y="2499240"/>
            <a:ext cx="2670222" cy="75069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43000" y="4457700"/>
            <a:ext cx="609600" cy="533400"/>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rPr>
              <a:t>А</a:t>
            </a:r>
            <a:endParaRPr lang="en-US" sz="2400" b="1" dirty="0">
              <a:solidFill>
                <a:prstClr val="black"/>
              </a:solidFill>
            </a:endParaRPr>
          </a:p>
        </p:txBody>
      </p:sp>
      <p:sp>
        <p:nvSpPr>
          <p:cNvPr id="11" name="Rectangle 10"/>
          <p:cNvSpPr/>
          <p:nvPr/>
        </p:nvSpPr>
        <p:spPr>
          <a:xfrm>
            <a:off x="2286000" y="4457700"/>
            <a:ext cx="609600" cy="533400"/>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rPr>
              <a:t>Б</a:t>
            </a:r>
            <a:endParaRPr lang="en-US" sz="2400" b="1" dirty="0">
              <a:solidFill>
                <a:prstClr val="black"/>
              </a:solidFill>
            </a:endParaRPr>
          </a:p>
        </p:txBody>
      </p:sp>
      <p:sp>
        <p:nvSpPr>
          <p:cNvPr id="12" name="Rectangle 11"/>
          <p:cNvSpPr/>
          <p:nvPr/>
        </p:nvSpPr>
        <p:spPr>
          <a:xfrm>
            <a:off x="3601026" y="4495800"/>
            <a:ext cx="609600" cy="533400"/>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rPr>
              <a:t>А</a:t>
            </a:r>
            <a:endParaRPr lang="en-US" sz="2400" b="1" dirty="0">
              <a:solidFill>
                <a:prstClr val="black"/>
              </a:solidFill>
            </a:endParaRPr>
          </a:p>
        </p:txBody>
      </p:sp>
      <p:sp>
        <p:nvSpPr>
          <p:cNvPr id="13" name="Rectangle 12"/>
          <p:cNvSpPr/>
          <p:nvPr/>
        </p:nvSpPr>
        <p:spPr>
          <a:xfrm>
            <a:off x="4724400" y="4495800"/>
            <a:ext cx="609600" cy="533400"/>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rPr>
              <a:t>Б</a:t>
            </a:r>
            <a:endParaRPr lang="en-US" sz="2400" b="1" dirty="0">
              <a:solidFill>
                <a:prstClr val="black"/>
              </a:solidFill>
            </a:endParaRPr>
          </a:p>
        </p:txBody>
      </p:sp>
      <p:sp>
        <p:nvSpPr>
          <p:cNvPr id="15" name="Rectangle 14"/>
          <p:cNvSpPr/>
          <p:nvPr/>
        </p:nvSpPr>
        <p:spPr>
          <a:xfrm>
            <a:off x="6248400" y="4457700"/>
            <a:ext cx="609600" cy="533400"/>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rPr>
              <a:t>А</a:t>
            </a:r>
            <a:endParaRPr lang="en-US" sz="2400" b="1" dirty="0">
              <a:solidFill>
                <a:prstClr val="black"/>
              </a:solidFill>
            </a:endParaRPr>
          </a:p>
        </p:txBody>
      </p:sp>
      <p:sp>
        <p:nvSpPr>
          <p:cNvPr id="17" name="Rectangle 16"/>
          <p:cNvSpPr/>
          <p:nvPr/>
        </p:nvSpPr>
        <p:spPr>
          <a:xfrm>
            <a:off x="7402830" y="4457700"/>
            <a:ext cx="609600" cy="533400"/>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rPr>
              <a:t>Б</a:t>
            </a:r>
            <a:endParaRPr lang="en-US" sz="2400" b="1" dirty="0">
              <a:solidFill>
                <a:prstClr val="black"/>
              </a:solidFill>
            </a:endParaRPr>
          </a:p>
        </p:txBody>
      </p:sp>
      <p:cxnSp>
        <p:nvCxnSpPr>
          <p:cNvPr id="7" name="Straight Arrow Connector 6"/>
          <p:cNvCxnSpPr>
            <a:stCxn id="6" idx="2"/>
            <a:endCxn id="3" idx="0"/>
          </p:cNvCxnSpPr>
          <p:nvPr/>
        </p:nvCxnSpPr>
        <p:spPr>
          <a:xfrm flipH="1">
            <a:off x="1447800" y="3799820"/>
            <a:ext cx="567509" cy="657880"/>
          </a:xfrm>
          <a:prstGeom prst="straightConnector1">
            <a:avLst/>
          </a:prstGeom>
          <a:ln w="1905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2"/>
            <a:endCxn id="11" idx="0"/>
          </p:cNvCxnSpPr>
          <p:nvPr/>
        </p:nvCxnSpPr>
        <p:spPr>
          <a:xfrm>
            <a:off x="2015309" y="3799820"/>
            <a:ext cx="575491" cy="657880"/>
          </a:xfrm>
          <a:prstGeom prst="straightConnector1">
            <a:avLst/>
          </a:prstGeom>
          <a:ln w="1905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9" idx="2"/>
            <a:endCxn id="12" idx="0"/>
          </p:cNvCxnSpPr>
          <p:nvPr/>
        </p:nvCxnSpPr>
        <p:spPr>
          <a:xfrm flipH="1">
            <a:off x="3905826" y="3767554"/>
            <a:ext cx="567102" cy="728246"/>
          </a:xfrm>
          <a:prstGeom prst="straightConnector1">
            <a:avLst/>
          </a:prstGeom>
          <a:ln w="1905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9" idx="2"/>
            <a:endCxn id="13" idx="0"/>
          </p:cNvCxnSpPr>
          <p:nvPr/>
        </p:nvCxnSpPr>
        <p:spPr>
          <a:xfrm>
            <a:off x="4472928" y="3767554"/>
            <a:ext cx="556272" cy="728246"/>
          </a:xfrm>
          <a:prstGeom prst="straightConnector1">
            <a:avLst/>
          </a:prstGeom>
          <a:ln w="1905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4" idx="2"/>
            <a:endCxn id="15" idx="0"/>
          </p:cNvCxnSpPr>
          <p:nvPr/>
        </p:nvCxnSpPr>
        <p:spPr>
          <a:xfrm flipH="1">
            <a:off x="6553200" y="3773150"/>
            <a:ext cx="574722" cy="684550"/>
          </a:xfrm>
          <a:prstGeom prst="straightConnector1">
            <a:avLst/>
          </a:prstGeom>
          <a:ln w="1905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4" idx="2"/>
            <a:endCxn id="17" idx="0"/>
          </p:cNvCxnSpPr>
          <p:nvPr/>
        </p:nvCxnSpPr>
        <p:spPr>
          <a:xfrm>
            <a:off x="7127922" y="3773150"/>
            <a:ext cx="579708" cy="684550"/>
          </a:xfrm>
          <a:prstGeom prst="straightConnector1">
            <a:avLst/>
          </a:prstGeom>
          <a:ln w="1905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89104011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300"/>
                                        <p:tgtEl>
                                          <p:spTgt spid="19"/>
                                        </p:tgtEl>
                                      </p:cBhvr>
                                    </p:animEffect>
                                  </p:childTnLst>
                                </p:cTn>
                              </p:par>
                            </p:childTnLst>
                          </p:cTn>
                        </p:par>
                        <p:par>
                          <p:cTn id="13" fill="hold">
                            <p:stCondLst>
                              <p:cond delay="13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50"/>
                                        <p:tgtEl>
                                          <p:spTgt spid="6"/>
                                        </p:tgtEl>
                                      </p:cBhvr>
                                    </p:animEffect>
                                  </p:childTnLst>
                                </p:cTn>
                              </p:par>
                            </p:childTnLst>
                          </p:cTn>
                        </p:par>
                        <p:par>
                          <p:cTn id="17" fill="hold">
                            <p:stCondLst>
                              <p:cond delay="255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355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250"/>
                                        <p:tgtEl>
                                          <p:spTgt spid="16"/>
                                        </p:tgtEl>
                                      </p:cBhvr>
                                    </p:animEffect>
                                  </p:childTnLst>
                                </p:cTn>
                              </p:par>
                            </p:childTnLst>
                          </p:cTn>
                        </p:par>
                        <p:par>
                          <p:cTn id="36" fill="hold">
                            <p:stCondLst>
                              <p:cond delay="12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250"/>
                                        <p:tgtEl>
                                          <p:spTgt spid="9"/>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250"/>
                                        <p:tgtEl>
                                          <p:spTgt spid="23"/>
                                        </p:tgtEl>
                                      </p:cBhvr>
                                    </p:animEffect>
                                  </p:childTnLst>
                                </p:cTn>
                              </p:par>
                            </p:childTnLst>
                          </p:cTn>
                        </p:par>
                        <p:par>
                          <p:cTn id="59" fill="hold">
                            <p:stCondLst>
                              <p:cond delay="125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250"/>
                                        <p:tgtEl>
                                          <p:spTgt spid="14"/>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childTnLst>
                                </p:cTn>
                              </p:par>
                            </p:childTnLst>
                          </p:cTn>
                        </p:par>
                        <p:par>
                          <p:cTn id="70" fill="hold">
                            <p:stCondLst>
                              <p:cond delay="35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animBg="1"/>
      <p:bldP spid="3" grpId="0" animBg="1"/>
      <p:bldP spid="11" grpId="0" animBg="1"/>
      <p:bldP spid="12" grpId="0" animBg="1"/>
      <p:bldP spid="13" grpId="0" animBg="1"/>
      <p:bldP spid="1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254044" cy="1676400"/>
          </a:xfrm>
        </p:spPr>
        <p:txBody>
          <a:bodyPr>
            <a:normAutofit fontScale="90000"/>
          </a:bodyPr>
          <a:lstStyle/>
          <a:p>
            <a:r>
              <a:rPr lang="ru-RU" b="1" dirty="0">
                <a:solidFill>
                  <a:schemeClr val="bg2">
                    <a:lumMod val="10000"/>
                  </a:schemeClr>
                </a:solidFill>
              </a:rPr>
              <a:t>Пример текстовой проповеди.</a:t>
            </a:r>
            <a:r>
              <a:rPr lang="en-US" b="1" dirty="0">
                <a:solidFill>
                  <a:schemeClr val="bg2">
                    <a:lumMod val="10000"/>
                  </a:schemeClr>
                </a:solidFill>
              </a:rPr>
              <a:t/>
            </a:r>
            <a:br>
              <a:rPr lang="en-US" b="1" dirty="0">
                <a:solidFill>
                  <a:schemeClr val="bg2">
                    <a:lumMod val="10000"/>
                  </a:schemeClr>
                </a:solidFill>
              </a:rPr>
            </a:br>
            <a:endParaRPr lang="en-US" dirty="0">
              <a:solidFill>
                <a:schemeClr val="bg2">
                  <a:lumMod val="10000"/>
                </a:schemeClr>
              </a:solidFill>
            </a:endParaRPr>
          </a:p>
        </p:txBody>
      </p:sp>
      <p:sp>
        <p:nvSpPr>
          <p:cNvPr id="3" name="Text Placeholder 2"/>
          <p:cNvSpPr>
            <a:spLocks noGrp="1"/>
          </p:cNvSpPr>
          <p:nvPr>
            <p:ph type="body" idx="1"/>
          </p:nvPr>
        </p:nvSpPr>
        <p:spPr>
          <a:xfrm>
            <a:off x="1143000" y="1828800"/>
            <a:ext cx="6934199" cy="4343400"/>
          </a:xfrm>
        </p:spPr>
        <p:txBody>
          <a:bodyPr anchor="ctr">
            <a:normAutofit fontScale="92500" lnSpcReduction="10000"/>
          </a:bodyPr>
          <a:lstStyle/>
          <a:p>
            <a:r>
              <a:rPr lang="en-US" b="1" dirty="0" smtClean="0">
                <a:solidFill>
                  <a:schemeClr val="bg2">
                    <a:lumMod val="25000"/>
                  </a:schemeClr>
                </a:solidFill>
              </a:rPr>
              <a:t>   </a:t>
            </a:r>
            <a:r>
              <a:rPr lang="ru-RU" b="1" dirty="0" smtClean="0">
                <a:solidFill>
                  <a:schemeClr val="bg2">
                    <a:lumMod val="25000"/>
                  </a:schemeClr>
                </a:solidFill>
              </a:rPr>
              <a:t>Текст</a:t>
            </a:r>
            <a:r>
              <a:rPr lang="ru-RU" b="1" dirty="0">
                <a:solidFill>
                  <a:schemeClr val="bg2">
                    <a:lumMod val="25000"/>
                  </a:schemeClr>
                </a:solidFill>
              </a:rPr>
              <a:t>: </a:t>
            </a:r>
            <a:r>
              <a:rPr lang="ru-RU" dirty="0">
                <a:solidFill>
                  <a:schemeClr val="bg2">
                    <a:lumMod val="25000"/>
                  </a:schemeClr>
                </a:solidFill>
              </a:rPr>
              <a:t>Ездр.7:10</a:t>
            </a:r>
            <a:endParaRPr lang="en-US" dirty="0">
              <a:solidFill>
                <a:schemeClr val="bg2">
                  <a:lumMod val="25000"/>
                </a:schemeClr>
              </a:solidFill>
            </a:endParaRPr>
          </a:p>
          <a:p>
            <a:r>
              <a:rPr lang="ru-RU" b="1" dirty="0">
                <a:solidFill>
                  <a:schemeClr val="bg2">
                    <a:lumMod val="25000"/>
                  </a:schemeClr>
                </a:solidFill>
              </a:rPr>
              <a:t>Заголовок: </a:t>
            </a:r>
            <a:r>
              <a:rPr lang="ru-RU" dirty="0">
                <a:solidFill>
                  <a:schemeClr val="bg2">
                    <a:lumMod val="25000"/>
                  </a:schemeClr>
                </a:solidFill>
              </a:rPr>
              <a:t>«Вначале важнейшее.»</a:t>
            </a:r>
            <a:endParaRPr lang="en-US" dirty="0">
              <a:solidFill>
                <a:schemeClr val="bg2">
                  <a:lumMod val="25000"/>
                </a:schemeClr>
              </a:solidFill>
            </a:endParaRPr>
          </a:p>
          <a:p>
            <a:pPr algn="l">
              <a:tabLst>
                <a:tab pos="285750" algn="l"/>
              </a:tabLst>
            </a:pPr>
            <a:r>
              <a:rPr lang="en-US" b="1" dirty="0" smtClean="0">
                <a:solidFill>
                  <a:schemeClr val="bg2">
                    <a:lumMod val="25000"/>
                  </a:schemeClr>
                </a:solidFill>
              </a:rPr>
              <a:t>                                      </a:t>
            </a:r>
            <a:r>
              <a:rPr lang="ru-RU" b="1" dirty="0" smtClean="0">
                <a:solidFill>
                  <a:schemeClr val="bg2">
                    <a:lumMod val="25000"/>
                  </a:schemeClr>
                </a:solidFill>
              </a:rPr>
              <a:t>Тема</a:t>
            </a:r>
            <a:r>
              <a:rPr lang="ru-RU" b="1" dirty="0">
                <a:solidFill>
                  <a:schemeClr val="bg2">
                    <a:lumMod val="25000"/>
                  </a:schemeClr>
                </a:solidFill>
              </a:rPr>
              <a:t>: </a:t>
            </a:r>
            <a:r>
              <a:rPr lang="ru-RU" dirty="0">
                <a:solidFill>
                  <a:schemeClr val="bg2">
                    <a:lumMod val="25000"/>
                  </a:schemeClr>
                </a:solidFill>
              </a:rPr>
              <a:t>Цели в сердце </a:t>
            </a:r>
            <a:r>
              <a:rPr lang="ru-RU" dirty="0" smtClean="0">
                <a:solidFill>
                  <a:schemeClr val="bg2">
                    <a:lumMod val="25000"/>
                  </a:schemeClr>
                </a:solidFill>
              </a:rPr>
              <a:t>Ездры.</a:t>
            </a:r>
            <a:r>
              <a:rPr lang="en-US" dirty="0">
                <a:solidFill>
                  <a:schemeClr val="bg2">
                    <a:lumMod val="25000"/>
                  </a:schemeClr>
                </a:solidFill>
              </a:rPr>
              <a:t> </a:t>
            </a:r>
            <a:r>
              <a:rPr lang="en-US" dirty="0" smtClean="0">
                <a:solidFill>
                  <a:schemeClr val="bg2">
                    <a:lumMod val="25000"/>
                  </a:schemeClr>
                </a:solidFill>
              </a:rPr>
              <a:t>                                              </a:t>
            </a:r>
            <a:r>
              <a:rPr lang="ru-RU" b="1" dirty="0" smtClean="0">
                <a:solidFill>
                  <a:schemeClr val="bg2">
                    <a:lumMod val="25000"/>
                  </a:schemeClr>
                </a:solidFill>
              </a:rPr>
              <a:t>1.</a:t>
            </a:r>
            <a:r>
              <a:rPr lang="ru-RU" dirty="0" smtClean="0">
                <a:solidFill>
                  <a:schemeClr val="bg2">
                    <a:lumMod val="25000"/>
                  </a:schemeClr>
                </a:solidFill>
              </a:rPr>
              <a:t>Стремление </a:t>
            </a:r>
            <a:r>
              <a:rPr lang="ru-RU" dirty="0">
                <a:solidFill>
                  <a:schemeClr val="bg2">
                    <a:lumMod val="25000"/>
                  </a:schemeClr>
                </a:solidFill>
              </a:rPr>
              <a:t>к знанию Слова </a:t>
            </a:r>
            <a:r>
              <a:rPr lang="ru-RU" dirty="0" smtClean="0">
                <a:solidFill>
                  <a:schemeClr val="bg2">
                    <a:lumMod val="25000"/>
                  </a:schemeClr>
                </a:solidFill>
              </a:rPr>
              <a:t>Божьего.</a:t>
            </a:r>
            <a:endParaRPr lang="en-US" dirty="0" smtClean="0">
              <a:solidFill>
                <a:schemeClr val="bg2">
                  <a:lumMod val="25000"/>
                </a:schemeClr>
              </a:solidFill>
            </a:endParaRPr>
          </a:p>
          <a:p>
            <a:pPr lvl="1">
              <a:tabLst>
                <a:tab pos="285750" algn="l"/>
              </a:tabLst>
            </a:pPr>
            <a:r>
              <a:rPr lang="ru-RU" sz="1900" dirty="0" smtClean="0">
                <a:solidFill>
                  <a:schemeClr val="bg2">
                    <a:lumMod val="25000"/>
                  </a:schemeClr>
                </a:solidFill>
              </a:rPr>
              <a:t>1.1.Посреди языческого царского двора.</a:t>
            </a:r>
            <a:r>
              <a:rPr lang="en-US" sz="1900" dirty="0" smtClean="0">
                <a:solidFill>
                  <a:schemeClr val="bg2">
                    <a:lumMod val="25000"/>
                  </a:schemeClr>
                </a:solidFill>
              </a:rPr>
              <a:t> </a:t>
            </a:r>
          </a:p>
          <a:p>
            <a:pPr lvl="1">
              <a:tabLst>
                <a:tab pos="285750" algn="l"/>
              </a:tabLst>
            </a:pPr>
            <a:r>
              <a:rPr lang="ru-RU" sz="1900" dirty="0" smtClean="0">
                <a:solidFill>
                  <a:schemeClr val="bg2">
                    <a:lumMod val="25000"/>
                  </a:schemeClr>
                </a:solidFill>
              </a:rPr>
              <a:t>1.2.Основательным образом.</a:t>
            </a:r>
            <a:endParaRPr lang="en-US" sz="1900" dirty="0" smtClean="0">
              <a:solidFill>
                <a:schemeClr val="bg2">
                  <a:lumMod val="25000"/>
                </a:schemeClr>
              </a:solidFill>
            </a:endParaRPr>
          </a:p>
          <a:p>
            <a:pPr algn="l">
              <a:tabLst>
                <a:tab pos="285750" algn="l"/>
              </a:tabLst>
            </a:pPr>
            <a:r>
              <a:rPr lang="ru-RU" b="1" dirty="0" smtClean="0">
                <a:solidFill>
                  <a:schemeClr val="bg2">
                    <a:lumMod val="25000"/>
                  </a:schemeClr>
                </a:solidFill>
              </a:rPr>
              <a:t>2</a:t>
            </a:r>
            <a:r>
              <a:rPr lang="ru-RU" dirty="0" smtClean="0">
                <a:solidFill>
                  <a:schemeClr val="bg2">
                    <a:lumMod val="25000"/>
                  </a:schemeClr>
                </a:solidFill>
              </a:rPr>
              <a:t>.Стремление к послушанию Слову Божьему.</a:t>
            </a:r>
            <a:endParaRPr lang="en-US" dirty="0" smtClean="0">
              <a:solidFill>
                <a:schemeClr val="bg2">
                  <a:lumMod val="25000"/>
                </a:schemeClr>
              </a:solidFill>
            </a:endParaRPr>
          </a:p>
          <a:p>
            <a:pPr lvl="1">
              <a:tabLst>
                <a:tab pos="285750" algn="l"/>
              </a:tabLst>
            </a:pPr>
            <a:r>
              <a:rPr lang="ru-RU" sz="1900" dirty="0" smtClean="0">
                <a:solidFill>
                  <a:schemeClr val="bg2">
                    <a:lumMod val="25000"/>
                  </a:schemeClr>
                </a:solidFill>
              </a:rPr>
              <a:t>2.1.Готовность </a:t>
            </a:r>
            <a:r>
              <a:rPr lang="ru-RU" sz="1900" dirty="0">
                <a:solidFill>
                  <a:schemeClr val="bg2">
                    <a:lumMod val="25000"/>
                  </a:schemeClr>
                </a:solidFill>
              </a:rPr>
              <a:t>к </a:t>
            </a:r>
            <a:r>
              <a:rPr lang="ru-RU" sz="1900" dirty="0" smtClean="0">
                <a:solidFill>
                  <a:schemeClr val="bg2">
                    <a:lumMod val="25000"/>
                  </a:schemeClr>
                </a:solidFill>
              </a:rPr>
              <a:t>послушанию.</a:t>
            </a:r>
            <a:endParaRPr lang="en-US" sz="1900" dirty="0" smtClean="0">
              <a:solidFill>
                <a:schemeClr val="bg2">
                  <a:lumMod val="25000"/>
                </a:schemeClr>
              </a:solidFill>
            </a:endParaRPr>
          </a:p>
          <a:p>
            <a:pPr lvl="1">
              <a:tabLst>
                <a:tab pos="285750" algn="l"/>
              </a:tabLst>
            </a:pPr>
            <a:r>
              <a:rPr lang="ru-RU" sz="1900" dirty="0" smtClean="0">
                <a:solidFill>
                  <a:schemeClr val="bg2">
                    <a:lumMod val="25000"/>
                  </a:schemeClr>
                </a:solidFill>
              </a:rPr>
              <a:t>2.2.Полное послушание.</a:t>
            </a:r>
            <a:endParaRPr lang="en-US" sz="1900" dirty="0" smtClean="0">
              <a:solidFill>
                <a:schemeClr val="bg2">
                  <a:lumMod val="25000"/>
                </a:schemeClr>
              </a:solidFill>
            </a:endParaRPr>
          </a:p>
          <a:p>
            <a:pPr lvl="1">
              <a:tabLst>
                <a:tab pos="285750" algn="l"/>
              </a:tabLst>
            </a:pPr>
            <a:r>
              <a:rPr lang="ru-RU" sz="1900" dirty="0" smtClean="0">
                <a:solidFill>
                  <a:schemeClr val="bg2">
                    <a:lumMod val="25000"/>
                  </a:schemeClr>
                </a:solidFill>
              </a:rPr>
              <a:t>2.3.Постоянное послушание.</a:t>
            </a:r>
            <a:endParaRPr lang="en-US" sz="1900" dirty="0">
              <a:solidFill>
                <a:schemeClr val="bg2">
                  <a:lumMod val="25000"/>
                </a:schemeClr>
              </a:solidFill>
            </a:endParaRPr>
          </a:p>
          <a:p>
            <a:pPr algn="l">
              <a:tabLst>
                <a:tab pos="285750" algn="l"/>
              </a:tabLst>
            </a:pPr>
            <a:r>
              <a:rPr lang="ru-RU" b="1" dirty="0" smtClean="0">
                <a:solidFill>
                  <a:schemeClr val="bg2">
                    <a:lumMod val="25000"/>
                  </a:schemeClr>
                </a:solidFill>
              </a:rPr>
              <a:t>3.</a:t>
            </a:r>
            <a:r>
              <a:rPr lang="ru-RU" dirty="0" smtClean="0">
                <a:solidFill>
                  <a:schemeClr val="bg2">
                    <a:lumMod val="25000"/>
                  </a:schemeClr>
                </a:solidFill>
              </a:rPr>
              <a:t>Стремление </a:t>
            </a:r>
            <a:r>
              <a:rPr lang="ru-RU" dirty="0">
                <a:solidFill>
                  <a:schemeClr val="bg2">
                    <a:lumMod val="25000"/>
                  </a:schemeClr>
                </a:solidFill>
              </a:rPr>
              <a:t>к обучению других Слову Божьему.</a:t>
            </a:r>
            <a:endParaRPr lang="en-US" dirty="0">
              <a:solidFill>
                <a:schemeClr val="bg2">
                  <a:lumMod val="25000"/>
                </a:schemeClr>
              </a:solidFill>
            </a:endParaRPr>
          </a:p>
          <a:p>
            <a:pPr lvl="1">
              <a:tabLst>
                <a:tab pos="285750" algn="l"/>
              </a:tabLst>
            </a:pPr>
            <a:r>
              <a:rPr lang="ru-RU" sz="1900" dirty="0" smtClean="0">
                <a:solidFill>
                  <a:schemeClr val="bg2">
                    <a:lumMod val="25000"/>
                  </a:schemeClr>
                </a:solidFill>
              </a:rPr>
              <a:t>3.1</a:t>
            </a:r>
            <a:r>
              <a:rPr lang="ru-RU" sz="1900" dirty="0">
                <a:solidFill>
                  <a:schemeClr val="bg2">
                    <a:lumMod val="25000"/>
                  </a:schemeClr>
                </a:solidFill>
              </a:rPr>
              <a:t>. Обучать с разъяснением </a:t>
            </a:r>
            <a:endParaRPr lang="en-US" sz="1900" dirty="0">
              <a:solidFill>
                <a:schemeClr val="bg2">
                  <a:lumMod val="25000"/>
                </a:schemeClr>
              </a:solidFill>
            </a:endParaRPr>
          </a:p>
          <a:p>
            <a:pPr lvl="1">
              <a:tabLst>
                <a:tab pos="285750" algn="l"/>
              </a:tabLst>
            </a:pPr>
            <a:r>
              <a:rPr lang="ru-RU" sz="1900" dirty="0" smtClean="0">
                <a:solidFill>
                  <a:schemeClr val="bg2">
                    <a:lumMod val="25000"/>
                  </a:schemeClr>
                </a:solidFill>
              </a:rPr>
              <a:t>3.2</a:t>
            </a:r>
            <a:r>
              <a:rPr lang="ru-RU" sz="1900" dirty="0">
                <a:solidFill>
                  <a:schemeClr val="bg2">
                    <a:lumMod val="25000"/>
                  </a:schemeClr>
                </a:solidFill>
              </a:rPr>
              <a:t>. Обучать народ Божий.</a:t>
            </a:r>
            <a:endParaRPr lang="en-US" sz="1900" dirty="0">
              <a:solidFill>
                <a:schemeClr val="bg2">
                  <a:lumMod val="25000"/>
                </a:schemeClr>
              </a:solidFill>
            </a:endParaRPr>
          </a:p>
          <a:p>
            <a:pPr algn="l"/>
            <a:endParaRPr lang="en-US" sz="1900" dirty="0"/>
          </a:p>
        </p:txBody>
      </p:sp>
    </p:spTree>
    <p:extLst>
      <p:ext uri="{BB962C8B-B14F-4D97-AF65-F5344CB8AC3E}">
        <p14:creationId xmlns="" xmlns:p14="http://schemas.microsoft.com/office/powerpoint/2010/main" val="4006803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14400"/>
            <a:ext cx="5334000" cy="646331"/>
          </a:xfrm>
          <a:prstGeom prst="rect">
            <a:avLst/>
          </a:prstGeom>
        </p:spPr>
        <p:txBody>
          <a:bodyPr wrap="square">
            <a:spAutoFit/>
          </a:bodyPr>
          <a:lstStyle/>
          <a:p>
            <a:pPr algn="ctr"/>
            <a:r>
              <a:rPr lang="ru-RU" sz="3600" b="1" dirty="0">
                <a:solidFill>
                  <a:srgbClr val="CCDDEA">
                    <a:lumMod val="10000"/>
                  </a:srgbClr>
                </a:solidFill>
              </a:rPr>
              <a:t>Выбор текста.</a:t>
            </a:r>
            <a:endParaRPr lang="en-US" sz="3600" b="1" dirty="0">
              <a:solidFill>
                <a:srgbClr val="CCDDEA">
                  <a:lumMod val="10000"/>
                </a:srgbClr>
              </a:solidFill>
            </a:endParaRPr>
          </a:p>
        </p:txBody>
      </p:sp>
      <p:sp>
        <p:nvSpPr>
          <p:cNvPr id="3" name="Rectangle 2"/>
          <p:cNvSpPr/>
          <p:nvPr/>
        </p:nvSpPr>
        <p:spPr>
          <a:xfrm>
            <a:off x="1082040" y="1621691"/>
            <a:ext cx="3772603" cy="523220"/>
          </a:xfrm>
          <a:prstGeom prst="rect">
            <a:avLst/>
          </a:prstGeom>
        </p:spPr>
        <p:txBody>
          <a:bodyPr wrap="square">
            <a:spAutoFit/>
          </a:bodyPr>
          <a:lstStyle/>
          <a:p>
            <a:r>
              <a:rPr lang="ru-RU" sz="2800" i="1" dirty="0">
                <a:solidFill>
                  <a:srgbClr val="CCDDEA">
                    <a:lumMod val="25000"/>
                  </a:srgbClr>
                </a:solidFill>
              </a:rPr>
              <a:t> -знание писания</a:t>
            </a:r>
            <a:endParaRPr lang="en-US" sz="2800" dirty="0">
              <a:solidFill>
                <a:srgbClr val="CCDDEA">
                  <a:lumMod val="25000"/>
                </a:srgbClr>
              </a:solidFill>
            </a:endParaRPr>
          </a:p>
        </p:txBody>
      </p:sp>
      <p:sp>
        <p:nvSpPr>
          <p:cNvPr id="4" name="Rectangle 3"/>
          <p:cNvSpPr/>
          <p:nvPr/>
        </p:nvSpPr>
        <p:spPr>
          <a:xfrm>
            <a:off x="838200" y="2301627"/>
            <a:ext cx="7239000" cy="3847207"/>
          </a:xfrm>
          <a:prstGeom prst="rect">
            <a:avLst/>
          </a:prstGeom>
        </p:spPr>
        <p:txBody>
          <a:bodyPr wrap="square">
            <a:spAutoFit/>
          </a:bodyPr>
          <a:lstStyle/>
          <a:p>
            <a:r>
              <a:rPr lang="ru-RU" sz="2800" i="1" dirty="0">
                <a:solidFill>
                  <a:prstClr val="black"/>
                </a:solidFill>
              </a:rPr>
              <a:t>   - </a:t>
            </a:r>
            <a:r>
              <a:rPr lang="ru-RU" sz="2800" i="1" dirty="0">
                <a:solidFill>
                  <a:srgbClr val="CCDDEA">
                    <a:lumMod val="25000"/>
                  </a:srgbClr>
                </a:solidFill>
              </a:rPr>
              <a:t>знание нужд церкви </a:t>
            </a:r>
            <a:r>
              <a:rPr lang="ru-RU" sz="2400" i="1" dirty="0">
                <a:solidFill>
                  <a:srgbClr val="CCDDEA">
                    <a:lumMod val="25000"/>
                  </a:srgbClr>
                </a:solidFill>
              </a:rPr>
              <a:t>(для этого нужно</a:t>
            </a:r>
          </a:p>
          <a:p>
            <a:r>
              <a:rPr lang="ru-RU" sz="2400" i="1" dirty="0">
                <a:solidFill>
                  <a:srgbClr val="CCDDEA">
                    <a:lumMod val="25000"/>
                  </a:srgbClr>
                </a:solidFill>
              </a:rPr>
              <a:t>                                          жить нуждами церкви)</a:t>
            </a:r>
          </a:p>
          <a:p>
            <a:endParaRPr lang="en-US" sz="2400" dirty="0">
              <a:solidFill>
                <a:srgbClr val="CCDDEA">
                  <a:lumMod val="25000"/>
                </a:srgbClr>
              </a:solidFill>
            </a:endParaRPr>
          </a:p>
          <a:p>
            <a:r>
              <a:rPr lang="ru-RU" sz="2800" i="1" dirty="0">
                <a:solidFill>
                  <a:srgbClr val="CCDDEA">
                    <a:lumMod val="25000"/>
                  </a:srgbClr>
                </a:solidFill>
              </a:rPr>
              <a:t>   - духовная чуткость</a:t>
            </a:r>
          </a:p>
          <a:p>
            <a:endParaRPr lang="en-US" sz="2800" dirty="0">
              <a:solidFill>
                <a:srgbClr val="CCDDEA">
                  <a:lumMod val="25000"/>
                </a:srgbClr>
              </a:solidFill>
            </a:endParaRPr>
          </a:p>
          <a:p>
            <a:r>
              <a:rPr lang="ru-RU" sz="2800" i="1" dirty="0">
                <a:solidFill>
                  <a:srgbClr val="CCDDEA">
                    <a:lumMod val="25000"/>
                  </a:srgbClr>
                </a:solidFill>
              </a:rPr>
              <a:t>   - смиренная готовность исполнить волю </a:t>
            </a:r>
          </a:p>
          <a:p>
            <a:r>
              <a:rPr lang="ru-RU" sz="2800" i="1" dirty="0">
                <a:solidFill>
                  <a:srgbClr val="CCDDEA">
                    <a:lumMod val="25000"/>
                  </a:srgbClr>
                </a:solidFill>
              </a:rPr>
              <a:t>      Божью</a:t>
            </a:r>
          </a:p>
          <a:p>
            <a:endParaRPr lang="en-US" sz="2800" dirty="0">
              <a:solidFill>
                <a:srgbClr val="CCDDEA">
                  <a:lumMod val="25000"/>
                </a:srgbClr>
              </a:solidFill>
            </a:endParaRPr>
          </a:p>
          <a:p>
            <a:r>
              <a:rPr lang="ru-RU" sz="2800" i="1" dirty="0">
                <a:solidFill>
                  <a:srgbClr val="CCDDEA">
                    <a:lumMod val="25000"/>
                  </a:srgbClr>
                </a:solidFill>
              </a:rPr>
              <a:t>   - молитва</a:t>
            </a:r>
            <a:endParaRPr lang="en-US" sz="2800" dirty="0">
              <a:solidFill>
                <a:srgbClr val="CCDDEA">
                  <a:lumMod val="25000"/>
                </a:srgbClr>
              </a:solidFill>
            </a:endParaRPr>
          </a:p>
        </p:txBody>
      </p:sp>
    </p:spTree>
    <p:extLst>
      <p:ext uri="{BB962C8B-B14F-4D97-AF65-F5344CB8AC3E}">
        <p14:creationId xmlns="" xmlns:p14="http://schemas.microsoft.com/office/powerpoint/2010/main" val="127166136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20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20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20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600200"/>
            <a:ext cx="8839200" cy="3785652"/>
          </a:xfrm>
          <a:prstGeom prst="rect">
            <a:avLst/>
          </a:prstGeom>
        </p:spPr>
        <p:txBody>
          <a:bodyPr wrap="square">
            <a:spAutoFit/>
          </a:bodyPr>
          <a:lstStyle/>
          <a:p>
            <a:r>
              <a:rPr lang="ru-RU" sz="2400" b="1" u="sng" dirty="0">
                <a:solidFill>
                  <a:prstClr val="white"/>
                </a:solidFill>
              </a:rPr>
              <a:t>Пример</a:t>
            </a:r>
            <a:r>
              <a:rPr lang="ru-RU" sz="2400" b="1" dirty="0">
                <a:solidFill>
                  <a:prstClr val="white"/>
                </a:solidFill>
              </a:rPr>
              <a:t>: Текст:</a:t>
            </a:r>
            <a:r>
              <a:rPr lang="ru-RU" sz="2400" dirty="0">
                <a:solidFill>
                  <a:prstClr val="white"/>
                </a:solidFill>
              </a:rPr>
              <a:t> Пс.22:1 а</a:t>
            </a:r>
            <a:endParaRPr lang="en-US" sz="2400" dirty="0">
              <a:solidFill>
                <a:prstClr val="white"/>
              </a:solidFill>
            </a:endParaRPr>
          </a:p>
          <a:p>
            <a:endParaRPr lang="en-US" sz="2400" dirty="0">
              <a:solidFill>
                <a:prstClr val="white"/>
              </a:solidFill>
            </a:endParaRPr>
          </a:p>
          <a:p>
            <a:r>
              <a:rPr lang="ru-RU" sz="2400" b="1" dirty="0">
                <a:solidFill>
                  <a:prstClr val="white"/>
                </a:solidFill>
              </a:rPr>
              <a:t>Основная мысль: </a:t>
            </a:r>
            <a:r>
              <a:rPr lang="ru-RU" sz="2400" dirty="0">
                <a:solidFill>
                  <a:prstClr val="white"/>
                </a:solidFill>
              </a:rPr>
              <a:t>Отношение Господа к верующему.</a:t>
            </a:r>
            <a:endParaRPr lang="en-US" sz="2400" dirty="0">
              <a:solidFill>
                <a:prstClr val="white"/>
              </a:solidFill>
            </a:endParaRPr>
          </a:p>
          <a:p>
            <a:r>
              <a:rPr lang="ru-RU" sz="2400" b="1" dirty="0">
                <a:solidFill>
                  <a:prstClr val="white"/>
                </a:solidFill>
              </a:rPr>
              <a:t>Заголовок: </a:t>
            </a:r>
            <a:r>
              <a:rPr lang="ru-RU" sz="2400" dirty="0">
                <a:solidFill>
                  <a:prstClr val="white"/>
                </a:solidFill>
              </a:rPr>
              <a:t>«Господь – мой!»</a:t>
            </a:r>
            <a:endParaRPr lang="en-US" sz="2400" dirty="0">
              <a:solidFill>
                <a:prstClr val="white"/>
              </a:solidFill>
            </a:endParaRPr>
          </a:p>
          <a:p>
            <a:r>
              <a:rPr lang="ru-RU" sz="2400" dirty="0">
                <a:solidFill>
                  <a:prstClr val="white"/>
                </a:solidFill>
              </a:rPr>
              <a:t>	1.Это отношение дающее безопасность.</a:t>
            </a:r>
            <a:endParaRPr lang="en-US" sz="2400" dirty="0">
              <a:solidFill>
                <a:prstClr val="white"/>
              </a:solidFill>
            </a:endParaRPr>
          </a:p>
          <a:p>
            <a:r>
              <a:rPr lang="ru-RU" sz="2400" dirty="0">
                <a:solidFill>
                  <a:prstClr val="white"/>
                </a:solidFill>
              </a:rPr>
              <a:t>		(Господь – </a:t>
            </a:r>
            <a:r>
              <a:rPr lang="ru-RU" sz="2400" u="sng" dirty="0">
                <a:solidFill>
                  <a:prstClr val="white"/>
                </a:solidFill>
              </a:rPr>
              <a:t>Пастырь</a:t>
            </a:r>
            <a:r>
              <a:rPr lang="ru-RU" sz="2400" dirty="0">
                <a:solidFill>
                  <a:prstClr val="white"/>
                </a:solidFill>
              </a:rPr>
              <a:t> мой.)</a:t>
            </a:r>
            <a:endParaRPr lang="en-US" sz="2400" dirty="0">
              <a:solidFill>
                <a:prstClr val="white"/>
              </a:solidFill>
            </a:endParaRPr>
          </a:p>
          <a:p>
            <a:r>
              <a:rPr lang="ru-RU" sz="2400" dirty="0">
                <a:solidFill>
                  <a:prstClr val="white"/>
                </a:solidFill>
              </a:rPr>
              <a:t>	2.Это глубоко личное отношение.</a:t>
            </a:r>
            <a:endParaRPr lang="en-US" sz="2400" dirty="0">
              <a:solidFill>
                <a:prstClr val="white"/>
              </a:solidFill>
            </a:endParaRPr>
          </a:p>
          <a:p>
            <a:r>
              <a:rPr lang="ru-RU" sz="2400" b="1" dirty="0">
                <a:solidFill>
                  <a:prstClr val="white"/>
                </a:solidFill>
              </a:rPr>
              <a:t>		</a:t>
            </a:r>
            <a:r>
              <a:rPr lang="ru-RU" sz="2400" dirty="0">
                <a:solidFill>
                  <a:prstClr val="white"/>
                </a:solidFill>
              </a:rPr>
              <a:t>(Господь – Пастырь </a:t>
            </a:r>
            <a:r>
              <a:rPr lang="ru-RU" sz="2400" u="sng" dirty="0">
                <a:solidFill>
                  <a:prstClr val="white"/>
                </a:solidFill>
              </a:rPr>
              <a:t>мой</a:t>
            </a:r>
            <a:r>
              <a:rPr lang="ru-RU" sz="2400" dirty="0">
                <a:solidFill>
                  <a:prstClr val="white"/>
                </a:solidFill>
              </a:rPr>
              <a:t>.)</a:t>
            </a:r>
            <a:endParaRPr lang="en-US" sz="2400" dirty="0">
              <a:solidFill>
                <a:prstClr val="white"/>
              </a:solidFill>
            </a:endParaRPr>
          </a:p>
          <a:p>
            <a:r>
              <a:rPr lang="ru-RU" sz="2400" dirty="0">
                <a:solidFill>
                  <a:prstClr val="white"/>
                </a:solidFill>
              </a:rPr>
              <a:t>	3.Это отношение в настоящем времени.</a:t>
            </a:r>
            <a:endParaRPr lang="en-US" sz="2400" dirty="0">
              <a:solidFill>
                <a:prstClr val="white"/>
              </a:solidFill>
            </a:endParaRPr>
          </a:p>
          <a:p>
            <a:r>
              <a:rPr lang="ru-RU" sz="2400" dirty="0">
                <a:solidFill>
                  <a:prstClr val="white"/>
                </a:solidFill>
              </a:rPr>
              <a:t>		(Господь – (есть) – Пастырь мой.)</a:t>
            </a:r>
            <a:endParaRPr lang="en-US" sz="2400" dirty="0">
              <a:solidFill>
                <a:prstClr val="white"/>
              </a:solidFill>
            </a:endParaRPr>
          </a:p>
        </p:txBody>
      </p:sp>
    </p:spTree>
    <p:extLst>
      <p:ext uri="{BB962C8B-B14F-4D97-AF65-F5344CB8AC3E}">
        <p14:creationId xmlns="" xmlns:p14="http://schemas.microsoft.com/office/powerpoint/2010/main" val="634392197"/>
      </p:ext>
    </p:extLst>
  </p:cSld>
  <p:clrMapOvr>
    <a:masterClrMapping/>
  </p:clrMapOvr>
  <mc:AlternateContent xmlns:mc="http://schemas.openxmlformats.org/markup-compatibility/2006">
    <mc:Choice xmlns="" xmlns:p14="http://schemas.microsoft.com/office/powerpoint/2010/main"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white"/>
              </a:solidFill>
            </a:endParaRPr>
          </a:p>
        </p:txBody>
      </p:sp>
      <p:sp>
        <p:nvSpPr>
          <p:cNvPr id="5" name="Rectangle 3"/>
          <p:cNvSpPr>
            <a:spLocks noChangeArrowheads="1"/>
          </p:cNvSpPr>
          <p:nvPr/>
        </p:nvSpPr>
        <p:spPr bwMode="auto">
          <a:xfrm>
            <a:off x="152400" y="1289447"/>
            <a:ext cx="87630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ru-RU" sz="3200" b="1" u="sng" dirty="0">
                <a:solidFill>
                  <a:prstClr val="white"/>
                </a:solidFill>
                <a:latin typeface="Arial" pitchFamily="34" charset="0"/>
                <a:ea typeface="Times New Roman" pitchFamily="18" charset="0"/>
                <a:cs typeface="Arial" pitchFamily="34" charset="0"/>
              </a:rPr>
              <a:t>Пример</a:t>
            </a:r>
            <a:r>
              <a:rPr lang="ru-RU" sz="3200" b="1" dirty="0">
                <a:solidFill>
                  <a:prstClr val="white"/>
                </a:solidFill>
                <a:latin typeface="Arial" pitchFamily="34" charset="0"/>
                <a:ea typeface="Times New Roman" pitchFamily="18" charset="0"/>
                <a:cs typeface="Arial" pitchFamily="34" charset="0"/>
              </a:rPr>
              <a:t>: Текст:</a:t>
            </a:r>
            <a:r>
              <a:rPr lang="ru-RU" sz="3200" dirty="0">
                <a:solidFill>
                  <a:prstClr val="white"/>
                </a:solidFill>
                <a:latin typeface="Arial" pitchFamily="34" charset="0"/>
                <a:ea typeface="Times New Roman" pitchFamily="18" charset="0"/>
                <a:cs typeface="Arial" pitchFamily="34" charset="0"/>
              </a:rPr>
              <a:t> Луки 19:10</a:t>
            </a:r>
            <a:endParaRPr lang="en-US" sz="3200" dirty="0">
              <a:solidFill>
                <a:prstClr val="white"/>
              </a:solidFill>
              <a:latin typeface="Arial" pitchFamily="34" charset="0"/>
              <a:ea typeface="Times New Roman" pitchFamily="18" charset="0"/>
              <a:cs typeface="Arial" pitchFamily="34" charset="0"/>
            </a:endParaRPr>
          </a:p>
          <a:p>
            <a:pPr indent="449263" algn="just" fontAlgn="base">
              <a:spcBef>
                <a:spcPct val="0"/>
              </a:spcBef>
              <a:spcAft>
                <a:spcPct val="0"/>
              </a:spcAft>
            </a:pPr>
            <a:endParaRPr lang="en-US" sz="3200" dirty="0">
              <a:solidFill>
                <a:prstClr val="white"/>
              </a:solidFill>
              <a:latin typeface="Arial" pitchFamily="34" charset="0"/>
              <a:cs typeface="Arial" pitchFamily="34" charset="0"/>
            </a:endParaRPr>
          </a:p>
          <a:p>
            <a:pPr algn="just" eaLnBrk="0" fontAlgn="base" hangingPunct="0">
              <a:spcBef>
                <a:spcPct val="0"/>
              </a:spcBef>
              <a:spcAft>
                <a:spcPct val="0"/>
              </a:spcAft>
            </a:pPr>
            <a:r>
              <a:rPr lang="ru-RU" sz="3200" b="1" dirty="0">
                <a:solidFill>
                  <a:prstClr val="white"/>
                </a:solidFill>
                <a:latin typeface="Arial" pitchFamily="34" charset="0"/>
                <a:ea typeface="Times New Roman" pitchFamily="18" charset="0"/>
                <a:cs typeface="Arial" pitchFamily="34" charset="0"/>
              </a:rPr>
              <a:t>Тема: </a:t>
            </a:r>
            <a:r>
              <a:rPr lang="ru-RU" sz="3200" dirty="0">
                <a:solidFill>
                  <a:prstClr val="white"/>
                </a:solidFill>
                <a:latin typeface="Arial" pitchFamily="34" charset="0"/>
                <a:ea typeface="Times New Roman" pitchFamily="18" charset="0"/>
                <a:cs typeface="Arial" pitchFamily="34" charset="0"/>
              </a:rPr>
              <a:t>Цели, для которых пришел Христос.</a:t>
            </a:r>
            <a:endParaRPr lang="en-US" sz="3200" dirty="0">
              <a:solidFill>
                <a:prstClr val="white"/>
              </a:solidFill>
              <a:latin typeface="Arial" pitchFamily="34" charset="0"/>
              <a:cs typeface="Arial" pitchFamily="34" charset="0"/>
            </a:endParaRPr>
          </a:p>
          <a:p>
            <a:pPr algn="just" eaLnBrk="0" fontAlgn="base" hangingPunct="0">
              <a:spcBef>
                <a:spcPct val="0"/>
              </a:spcBef>
              <a:spcAft>
                <a:spcPct val="0"/>
              </a:spcAft>
            </a:pPr>
            <a:r>
              <a:rPr lang="ru-RU" sz="3200" dirty="0">
                <a:solidFill>
                  <a:prstClr val="white"/>
                </a:solidFill>
                <a:latin typeface="Arial" pitchFamily="34" charset="0"/>
                <a:ea typeface="Times New Roman" pitchFamily="18" charset="0"/>
                <a:cs typeface="Arial" pitchFamily="34" charset="0"/>
              </a:rPr>
              <a:t>	1.Сын</a:t>
            </a:r>
            <a:r>
              <a:rPr lang="en-US" sz="3200" dirty="0">
                <a:solidFill>
                  <a:prstClr val="white"/>
                </a:solidFill>
                <a:latin typeface="Arial" pitchFamily="34" charset="0"/>
                <a:ea typeface="Times New Roman" pitchFamily="18" charset="0"/>
                <a:cs typeface="Arial" pitchFamily="34" charset="0"/>
              </a:rPr>
              <a:t> </a:t>
            </a:r>
            <a:r>
              <a:rPr lang="ru-RU" sz="3200" dirty="0">
                <a:solidFill>
                  <a:prstClr val="white"/>
                </a:solidFill>
                <a:latin typeface="Arial" pitchFamily="34" charset="0"/>
                <a:ea typeface="Times New Roman" pitchFamily="18" charset="0"/>
                <a:cs typeface="Arial" pitchFamily="34" charset="0"/>
              </a:rPr>
              <a:t>человеческий</a:t>
            </a:r>
            <a:r>
              <a:rPr lang="en-US" sz="3200" dirty="0">
                <a:solidFill>
                  <a:prstClr val="white"/>
                </a:solidFill>
                <a:latin typeface="Arial" pitchFamily="34" charset="0"/>
                <a:ea typeface="Times New Roman" pitchFamily="18" charset="0"/>
                <a:cs typeface="Arial" pitchFamily="34" charset="0"/>
              </a:rPr>
              <a:t> </a:t>
            </a:r>
            <a:r>
              <a:rPr lang="ru-RU" sz="3200" dirty="0">
                <a:solidFill>
                  <a:prstClr val="white"/>
                </a:solidFill>
                <a:latin typeface="Arial" pitchFamily="34" charset="0"/>
                <a:ea typeface="Times New Roman" pitchFamily="18" charset="0"/>
                <a:cs typeface="Arial" pitchFamily="34" charset="0"/>
              </a:rPr>
              <a:t>пришел, чтобы </a:t>
            </a:r>
            <a:r>
              <a:rPr lang="ru-RU" sz="3200" dirty="0" smtClean="0">
                <a:solidFill>
                  <a:prstClr val="white"/>
                </a:solidFill>
                <a:latin typeface="Arial" pitchFamily="34" charset="0"/>
                <a:ea typeface="Times New Roman" pitchFamily="18" charset="0"/>
                <a:cs typeface="Arial" pitchFamily="34" charset="0"/>
              </a:rPr>
              <a:t>взыскатьпогибшее</a:t>
            </a:r>
            <a:r>
              <a:rPr lang="ru-RU" sz="3200" dirty="0">
                <a:solidFill>
                  <a:prstClr val="white"/>
                </a:solidFill>
                <a:latin typeface="Arial" pitchFamily="34" charset="0"/>
                <a:ea typeface="Times New Roman" pitchFamily="18" charset="0"/>
                <a:cs typeface="Arial" pitchFamily="34" charset="0"/>
              </a:rPr>
              <a:t>.</a:t>
            </a:r>
            <a:endParaRPr lang="en-US" sz="3200" dirty="0">
              <a:solidFill>
                <a:prstClr val="white"/>
              </a:solidFill>
              <a:latin typeface="Arial" pitchFamily="34" charset="0"/>
              <a:cs typeface="Arial" pitchFamily="34" charset="0"/>
            </a:endParaRPr>
          </a:p>
          <a:p>
            <a:pPr algn="just" eaLnBrk="0" fontAlgn="base" hangingPunct="0">
              <a:spcBef>
                <a:spcPct val="0"/>
              </a:spcBef>
              <a:spcAft>
                <a:spcPct val="0"/>
              </a:spcAft>
            </a:pPr>
            <a:r>
              <a:rPr lang="ru-RU" sz="3200" dirty="0">
                <a:solidFill>
                  <a:prstClr val="white"/>
                </a:solidFill>
                <a:latin typeface="Arial" pitchFamily="34" charset="0"/>
                <a:ea typeface="Times New Roman" pitchFamily="18" charset="0"/>
                <a:cs typeface="Arial" pitchFamily="34" charset="0"/>
              </a:rPr>
              <a:t>	2.Сын человеческий пришел, чтобы спасти погибшее.</a:t>
            </a:r>
            <a:endParaRPr lang="ru-RU" sz="3200" dirty="0">
              <a:solidFill>
                <a:prstClr val="white"/>
              </a:solidFill>
              <a:latin typeface="Arial" pitchFamily="34" charset="0"/>
              <a:cs typeface="Arial" pitchFamily="34" charset="0"/>
            </a:endParaRPr>
          </a:p>
        </p:txBody>
      </p:sp>
    </p:spTree>
    <p:extLst>
      <p:ext uri="{BB962C8B-B14F-4D97-AF65-F5344CB8AC3E}">
        <p14:creationId xmlns="" xmlns:p14="http://schemas.microsoft.com/office/powerpoint/2010/main" val="315164284"/>
      </p:ext>
    </p:extLst>
  </p:cSld>
  <p:clrMapOvr>
    <a:masterClrMapping/>
  </p:clrMapOvr>
  <mc:AlternateContent xmlns:mc="http://schemas.openxmlformats.org/markup-compatibility/2006">
    <mc:Choice xmlns="" xmlns:p14="http://schemas.microsoft.com/office/powerpoint/2010/main"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47800"/>
            <a:ext cx="7696200" cy="3539430"/>
          </a:xfrm>
          <a:prstGeom prst="rect">
            <a:avLst/>
          </a:prstGeom>
        </p:spPr>
        <p:txBody>
          <a:bodyPr wrap="square">
            <a:spAutoFit/>
          </a:bodyPr>
          <a:lstStyle/>
          <a:p>
            <a:r>
              <a:rPr lang="ru-RU" sz="3200" b="1" u="sng" dirty="0">
                <a:solidFill>
                  <a:prstClr val="white"/>
                </a:solidFill>
              </a:rPr>
              <a:t>Пример</a:t>
            </a:r>
            <a:r>
              <a:rPr lang="ru-RU" sz="3200" b="1" dirty="0">
                <a:solidFill>
                  <a:prstClr val="white"/>
                </a:solidFill>
              </a:rPr>
              <a:t>: Текст: </a:t>
            </a:r>
            <a:r>
              <a:rPr lang="ru-RU" sz="3200" dirty="0">
                <a:solidFill>
                  <a:prstClr val="white"/>
                </a:solidFill>
              </a:rPr>
              <a:t>Пр. 28:13</a:t>
            </a:r>
            <a:endParaRPr lang="en-US" sz="3200" dirty="0">
              <a:solidFill>
                <a:prstClr val="white"/>
              </a:solidFill>
            </a:endParaRPr>
          </a:p>
          <a:p>
            <a:endParaRPr lang="en-US" sz="3200" dirty="0">
              <a:solidFill>
                <a:prstClr val="white"/>
              </a:solidFill>
            </a:endParaRPr>
          </a:p>
          <a:p>
            <a:r>
              <a:rPr lang="ru-RU" sz="3200" b="1" dirty="0" smtClean="0">
                <a:solidFill>
                  <a:prstClr val="white"/>
                </a:solidFill>
              </a:rPr>
              <a:t> </a:t>
            </a:r>
            <a:r>
              <a:rPr lang="ru-RU" sz="3200" dirty="0">
                <a:solidFill>
                  <a:prstClr val="white"/>
                </a:solidFill>
              </a:rPr>
              <a:t>«Как ты относишься ко греху.»</a:t>
            </a:r>
            <a:endParaRPr lang="en-US" sz="3200" dirty="0">
              <a:solidFill>
                <a:prstClr val="white"/>
              </a:solidFill>
            </a:endParaRPr>
          </a:p>
          <a:p>
            <a:r>
              <a:rPr lang="en-US" sz="3200" dirty="0">
                <a:solidFill>
                  <a:prstClr val="white"/>
                </a:solidFill>
              </a:rPr>
              <a:t>   </a:t>
            </a:r>
            <a:r>
              <a:rPr lang="ru-RU" sz="3200" dirty="0">
                <a:solidFill>
                  <a:prstClr val="white"/>
                </a:solidFill>
              </a:rPr>
              <a:t>1.Сокроешь грех – лишишься </a:t>
            </a:r>
            <a:r>
              <a:rPr lang="en-US" sz="3200" dirty="0">
                <a:solidFill>
                  <a:prstClr val="white"/>
                </a:solidFill>
              </a:rPr>
              <a:t>               </a:t>
            </a:r>
            <a:r>
              <a:rPr lang="ru-RU" sz="3200" dirty="0">
                <a:solidFill>
                  <a:prstClr val="white"/>
                </a:solidFill>
              </a:rPr>
              <a:t>благословения.</a:t>
            </a:r>
            <a:endParaRPr lang="en-US" sz="3200" dirty="0">
              <a:solidFill>
                <a:prstClr val="white"/>
              </a:solidFill>
            </a:endParaRPr>
          </a:p>
          <a:p>
            <a:r>
              <a:rPr lang="en-US" sz="3200" dirty="0">
                <a:solidFill>
                  <a:prstClr val="white"/>
                </a:solidFill>
              </a:rPr>
              <a:t>  </a:t>
            </a:r>
            <a:r>
              <a:rPr lang="ru-RU" sz="3200" dirty="0">
                <a:solidFill>
                  <a:prstClr val="white"/>
                </a:solidFill>
              </a:rPr>
              <a:t>2.Сознаешься и оставишь грех – будешь помилован.</a:t>
            </a:r>
            <a:endParaRPr lang="en-US" sz="3200" dirty="0">
              <a:solidFill>
                <a:prstClr val="white"/>
              </a:solidFill>
            </a:endParaRPr>
          </a:p>
        </p:txBody>
      </p:sp>
    </p:spTree>
    <p:extLst>
      <p:ext uri="{BB962C8B-B14F-4D97-AF65-F5344CB8AC3E}">
        <p14:creationId xmlns="" xmlns:p14="http://schemas.microsoft.com/office/powerpoint/2010/main" val="4025687094"/>
      </p:ext>
    </p:extLst>
  </p:cSld>
  <p:clrMapOvr>
    <a:masterClrMapping/>
  </p:clrMapOvr>
  <mc:AlternateContent xmlns:mc="http://schemas.openxmlformats.org/markup-compatibility/2006">
    <mc:Choice xmlns="" xmlns:p14="http://schemas.microsoft.com/office/powerpoint/2010/main"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133600"/>
            <a:ext cx="6400800" cy="3886200"/>
          </a:xfrm>
        </p:spPr>
        <p:txBody>
          <a:bodyPr>
            <a:normAutofit/>
          </a:bodyPr>
          <a:lstStyle/>
          <a:p>
            <a:r>
              <a:rPr lang="ru-RU" sz="3200" dirty="0">
                <a:solidFill>
                  <a:schemeClr val="tx1">
                    <a:lumMod val="95000"/>
                  </a:schemeClr>
                </a:solidFill>
              </a:rPr>
              <a:t>Тематической называется проповедь, основные пункты которой вытекают из некоторого количества библейского материала, объединенного определенной темой. Такая проповедь не может быть построена на основании одного места Писания.</a:t>
            </a:r>
            <a:endParaRPr lang="en-US" sz="3200" dirty="0">
              <a:solidFill>
                <a:schemeClr val="tx1">
                  <a:lumMod val="95000"/>
                </a:schemeClr>
              </a:solidFill>
            </a:endParaRPr>
          </a:p>
        </p:txBody>
      </p:sp>
      <p:sp>
        <p:nvSpPr>
          <p:cNvPr id="2" name="Title 1"/>
          <p:cNvSpPr>
            <a:spLocks noGrp="1"/>
          </p:cNvSpPr>
          <p:nvPr>
            <p:ph type="ctrTitle"/>
          </p:nvPr>
        </p:nvSpPr>
        <p:spPr>
          <a:xfrm>
            <a:off x="685800" y="457200"/>
            <a:ext cx="7772400" cy="838200"/>
          </a:xfrm>
          <a:ln w="28575">
            <a:solidFill>
              <a:schemeClr val="tx1"/>
            </a:solidFill>
          </a:ln>
        </p:spPr>
        <p:txBody>
          <a:bodyPr/>
          <a:lstStyle/>
          <a:p>
            <a:r>
              <a:rPr lang="ru-RU" sz="4400" dirty="0"/>
              <a:t>Тематическая проповедь</a:t>
            </a:r>
            <a:endParaRPr lang="en-US" sz="4400" dirty="0"/>
          </a:p>
        </p:txBody>
      </p:sp>
    </p:spTree>
    <p:extLst>
      <p:ext uri="{BB962C8B-B14F-4D97-AF65-F5344CB8AC3E}">
        <p14:creationId xmlns="" xmlns:p14="http://schemas.microsoft.com/office/powerpoint/2010/main" val="39652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310" y="304800"/>
            <a:ext cx="7924800" cy="707886"/>
          </a:xfrm>
          <a:prstGeom prst="rect">
            <a:avLst/>
          </a:prstGeom>
          <a:ln w="28575">
            <a:solidFill>
              <a:schemeClr val="tx1"/>
            </a:solidFill>
          </a:ln>
        </p:spPr>
        <p:txBody>
          <a:bodyPr wrap="square">
            <a:spAutoFit/>
          </a:bodyPr>
          <a:lstStyle/>
          <a:p>
            <a:pPr algn="ctr"/>
            <a:r>
              <a:rPr lang="ru-RU" sz="4000" b="1" dirty="0">
                <a:solidFill>
                  <a:srgbClr val="FFFFFF"/>
                </a:solidFill>
              </a:rPr>
              <a:t>Пример тематической проповеди.</a:t>
            </a:r>
            <a:endParaRPr lang="en-US" sz="4000" b="1" dirty="0">
              <a:solidFill>
                <a:srgbClr val="FFFFFF"/>
              </a:solidFill>
            </a:endParaRPr>
          </a:p>
        </p:txBody>
      </p:sp>
      <p:sp>
        <p:nvSpPr>
          <p:cNvPr id="4" name="Rectangle 3"/>
          <p:cNvSpPr/>
          <p:nvPr/>
        </p:nvSpPr>
        <p:spPr>
          <a:xfrm>
            <a:off x="76200" y="1165086"/>
            <a:ext cx="8915400" cy="5324535"/>
          </a:xfrm>
          <a:prstGeom prst="rect">
            <a:avLst/>
          </a:prstGeom>
        </p:spPr>
        <p:txBody>
          <a:bodyPr wrap="square">
            <a:spAutoFit/>
          </a:bodyPr>
          <a:lstStyle/>
          <a:p>
            <a:r>
              <a:rPr lang="ru-RU" sz="2400" b="1" dirty="0">
                <a:solidFill>
                  <a:srgbClr val="FFFFFF"/>
                </a:solidFill>
              </a:rPr>
              <a:t>Тема: </a:t>
            </a:r>
            <a:r>
              <a:rPr lang="ru-RU" sz="2800" b="1" u="sng" dirty="0">
                <a:solidFill>
                  <a:srgbClr val="FFFFFF"/>
                </a:solidFill>
              </a:rPr>
              <a:t>«Причины неотвеченных молитв»</a:t>
            </a:r>
            <a:endParaRPr lang="en-US" sz="2800" b="1" u="sng" dirty="0">
              <a:solidFill>
                <a:srgbClr val="FFFFFF"/>
              </a:solidFill>
            </a:endParaRPr>
          </a:p>
          <a:p>
            <a:r>
              <a:rPr lang="ru-RU" sz="2400" b="1" dirty="0">
                <a:solidFill>
                  <a:srgbClr val="FFFFFF"/>
                </a:solidFill>
              </a:rPr>
              <a:t>Стержневое высказывание:</a:t>
            </a:r>
            <a:r>
              <a:rPr lang="ru-RU" sz="2400" dirty="0">
                <a:solidFill>
                  <a:srgbClr val="FFFFFF"/>
                </a:solidFill>
              </a:rPr>
              <a:t> Молитвы, обращенные к Богу в неверном состоянии, остаются без ответа.</a:t>
            </a:r>
            <a:endParaRPr lang="en-US" sz="2400" dirty="0">
              <a:solidFill>
                <a:srgbClr val="FFFFFF"/>
              </a:solidFill>
            </a:endParaRPr>
          </a:p>
          <a:p>
            <a:r>
              <a:rPr lang="ru-RU" sz="2400" b="1" dirty="0">
                <a:solidFill>
                  <a:srgbClr val="FFFFFF"/>
                </a:solidFill>
              </a:rPr>
              <a:t>Вопрос: </a:t>
            </a:r>
            <a:r>
              <a:rPr lang="ru-RU" sz="2400" dirty="0">
                <a:solidFill>
                  <a:srgbClr val="FFFFFF"/>
                </a:solidFill>
              </a:rPr>
              <a:t>Как избежать такого состояния, в котором наши молитвы неприемлемы Богу?</a:t>
            </a:r>
            <a:endParaRPr lang="en-US" sz="2400" dirty="0">
              <a:solidFill>
                <a:srgbClr val="FFFFFF"/>
              </a:solidFill>
            </a:endParaRPr>
          </a:p>
          <a:p>
            <a:r>
              <a:rPr lang="ru-RU" sz="2400" b="1" dirty="0">
                <a:solidFill>
                  <a:srgbClr val="FFFFFF"/>
                </a:solidFill>
              </a:rPr>
              <a:t>Переходное предложение: </a:t>
            </a:r>
            <a:r>
              <a:rPr lang="ru-RU" sz="2400" dirty="0">
                <a:solidFill>
                  <a:srgbClr val="FFFFFF"/>
                </a:solidFill>
              </a:rPr>
              <a:t>Нужно устранить причины неотвеченных молитв, о которых нам говорит Библия.</a:t>
            </a:r>
            <a:endParaRPr lang="en-US" sz="2400" dirty="0">
              <a:solidFill>
                <a:srgbClr val="FFFFFF"/>
              </a:solidFill>
            </a:endParaRPr>
          </a:p>
          <a:p>
            <a:endParaRPr lang="en-US" sz="2400" dirty="0">
              <a:solidFill>
                <a:srgbClr val="FFFFFF"/>
              </a:solidFill>
            </a:endParaRPr>
          </a:p>
          <a:p>
            <a:r>
              <a:rPr lang="ru-RU" sz="2400" dirty="0">
                <a:solidFill>
                  <a:srgbClr val="FFFFFF"/>
                </a:solidFill>
              </a:rPr>
              <a:t>	1.Побудительные причины молитвы – вожделения (Иак.4:3)</a:t>
            </a:r>
            <a:endParaRPr lang="en-US" sz="2400" dirty="0">
              <a:solidFill>
                <a:srgbClr val="FFFFFF"/>
              </a:solidFill>
            </a:endParaRPr>
          </a:p>
          <a:p>
            <a:r>
              <a:rPr lang="ru-RU" sz="2400" dirty="0">
                <a:solidFill>
                  <a:srgbClr val="FFFFFF"/>
                </a:solidFill>
              </a:rPr>
              <a:t>	2.Беззаконие в сердце (Пс.65:18)</a:t>
            </a:r>
            <a:endParaRPr lang="en-US" sz="2400" dirty="0">
              <a:solidFill>
                <a:srgbClr val="FFFFFF"/>
              </a:solidFill>
            </a:endParaRPr>
          </a:p>
          <a:p>
            <a:r>
              <a:rPr lang="ru-RU" sz="2400" dirty="0">
                <a:solidFill>
                  <a:srgbClr val="FFFFFF"/>
                </a:solidFill>
              </a:rPr>
              <a:t>	3.Сомнения в Божьем Слове (Иак.1:6-7)</a:t>
            </a:r>
            <a:endParaRPr lang="en-US" sz="2400" dirty="0">
              <a:solidFill>
                <a:srgbClr val="FFFFFF"/>
              </a:solidFill>
            </a:endParaRPr>
          </a:p>
          <a:p>
            <a:r>
              <a:rPr lang="ru-RU" sz="2400" dirty="0">
                <a:solidFill>
                  <a:srgbClr val="FFFFFF"/>
                </a:solidFill>
              </a:rPr>
              <a:t>	4.Пустая, многословная молитва (Мтф.6:7)</a:t>
            </a:r>
            <a:endParaRPr lang="en-US" sz="2400" dirty="0">
              <a:solidFill>
                <a:srgbClr val="FFFFFF"/>
              </a:solidFill>
            </a:endParaRPr>
          </a:p>
          <a:p>
            <a:r>
              <a:rPr lang="ru-RU" sz="2400" dirty="0">
                <a:solidFill>
                  <a:srgbClr val="FFFFFF"/>
                </a:solidFill>
              </a:rPr>
              <a:t>	5.Пренебрежение Словом Божьим (Пр.28:9)</a:t>
            </a:r>
            <a:endParaRPr lang="en-US" sz="2400" dirty="0">
              <a:solidFill>
                <a:srgbClr val="FFFFFF"/>
              </a:solidFill>
            </a:endParaRPr>
          </a:p>
          <a:p>
            <a:r>
              <a:rPr lang="ru-RU" sz="2400" dirty="0">
                <a:solidFill>
                  <a:srgbClr val="FFFFFF"/>
                </a:solidFill>
              </a:rPr>
              <a:t>	6.Неблагоразумные отношения в браке (1 Петра3:7)</a:t>
            </a:r>
            <a:endParaRPr lang="en-US" sz="2400" dirty="0">
              <a:solidFill>
                <a:srgbClr val="FFFFFF"/>
              </a:solidFill>
            </a:endParaRPr>
          </a:p>
        </p:txBody>
      </p:sp>
    </p:spTree>
    <p:extLst>
      <p:ext uri="{BB962C8B-B14F-4D97-AF65-F5344CB8AC3E}">
        <p14:creationId xmlns="" xmlns:p14="http://schemas.microsoft.com/office/powerpoint/2010/main" val="396493176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Effect transition="in" filter="fade">
                                      <p:cBhvr>
                                        <p:cTn id="16"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40117"/>
            <a:ext cx="3886200" cy="769441"/>
          </a:xfrm>
          <a:prstGeom prst="rect">
            <a:avLst/>
          </a:prstGeom>
          <a:ln w="28575">
            <a:solidFill>
              <a:schemeClr val="tx1"/>
            </a:solidFill>
          </a:ln>
        </p:spPr>
        <p:txBody>
          <a:bodyPr wrap="square">
            <a:spAutoFit/>
          </a:bodyPr>
          <a:lstStyle/>
          <a:p>
            <a:pPr algn="ctr"/>
            <a:r>
              <a:rPr lang="ru-RU" sz="4400" dirty="0">
                <a:solidFill>
                  <a:srgbClr val="FFFFFF"/>
                </a:solidFill>
              </a:rPr>
              <a:t>Выбор темы.</a:t>
            </a:r>
            <a:endParaRPr lang="en-US" sz="4400" dirty="0">
              <a:solidFill>
                <a:srgbClr val="FFFFFF"/>
              </a:solidFill>
            </a:endParaRPr>
          </a:p>
        </p:txBody>
      </p:sp>
      <p:sp>
        <p:nvSpPr>
          <p:cNvPr id="3" name="Rectangle 2"/>
          <p:cNvSpPr/>
          <p:nvPr/>
        </p:nvSpPr>
        <p:spPr>
          <a:xfrm>
            <a:off x="457200" y="1143000"/>
            <a:ext cx="8382000" cy="5262979"/>
          </a:xfrm>
          <a:prstGeom prst="rect">
            <a:avLst/>
          </a:prstGeom>
        </p:spPr>
        <p:txBody>
          <a:bodyPr wrap="square">
            <a:spAutoFit/>
          </a:bodyPr>
          <a:lstStyle/>
          <a:p>
            <a:r>
              <a:rPr lang="en-US" sz="2400" i="1" dirty="0">
                <a:solidFill>
                  <a:srgbClr val="FFFFFF"/>
                </a:solidFill>
              </a:rPr>
              <a:t>  </a:t>
            </a:r>
            <a:r>
              <a:rPr lang="ru-RU" sz="2400" i="1" dirty="0">
                <a:solidFill>
                  <a:srgbClr val="FFFFFF"/>
                </a:solidFill>
              </a:rPr>
              <a:t>Богатство разнообразия тем, затронутых в Писании, трудно поддается оценке. Мы находим в Библии все необходимое для полноценной духовной жизни. Чтобы определить, какую тему нужно раскрыть в проповеди, необходимо:</a:t>
            </a:r>
            <a:endParaRPr lang="en-US" sz="2400" i="1" dirty="0">
              <a:solidFill>
                <a:srgbClr val="FFFFFF"/>
              </a:solidFill>
            </a:endParaRPr>
          </a:p>
          <a:p>
            <a:endParaRPr lang="en-US" sz="2400" dirty="0">
              <a:solidFill>
                <a:srgbClr val="FFFFFF"/>
              </a:solidFill>
            </a:endParaRPr>
          </a:p>
          <a:p>
            <a:r>
              <a:rPr lang="en-US" sz="2400" i="1" dirty="0">
                <a:solidFill>
                  <a:srgbClr val="FFFFFF"/>
                </a:solidFill>
              </a:rPr>
              <a:t>- </a:t>
            </a:r>
            <a:r>
              <a:rPr lang="ru-RU" sz="2400" i="1" dirty="0">
                <a:solidFill>
                  <a:srgbClr val="FFFFFF"/>
                </a:solidFill>
              </a:rPr>
              <a:t>знание Писания</a:t>
            </a:r>
            <a:endParaRPr lang="en-US" sz="2400" i="1" dirty="0">
              <a:solidFill>
                <a:srgbClr val="FFFFFF"/>
              </a:solidFill>
            </a:endParaRPr>
          </a:p>
          <a:p>
            <a:endParaRPr lang="en-US" sz="2400" dirty="0">
              <a:solidFill>
                <a:srgbClr val="FFFFFF"/>
              </a:solidFill>
            </a:endParaRPr>
          </a:p>
          <a:p>
            <a:r>
              <a:rPr lang="en-US" sz="2400" i="1" dirty="0">
                <a:solidFill>
                  <a:srgbClr val="FFFFFF"/>
                </a:solidFill>
              </a:rPr>
              <a:t>- </a:t>
            </a:r>
            <a:r>
              <a:rPr lang="ru-RU" sz="2400" i="1" dirty="0">
                <a:solidFill>
                  <a:srgbClr val="FFFFFF"/>
                </a:solidFill>
              </a:rPr>
              <a:t>знание нужд церкви (для этого нужно жить нуждами церкви)</a:t>
            </a:r>
            <a:endParaRPr lang="en-US" sz="2400" i="1" dirty="0">
              <a:solidFill>
                <a:srgbClr val="FFFFFF"/>
              </a:solidFill>
            </a:endParaRPr>
          </a:p>
          <a:p>
            <a:endParaRPr lang="en-US" sz="2400" dirty="0">
              <a:solidFill>
                <a:srgbClr val="FFFFFF"/>
              </a:solidFill>
            </a:endParaRPr>
          </a:p>
          <a:p>
            <a:r>
              <a:rPr lang="en-US" sz="2400" i="1" dirty="0">
                <a:solidFill>
                  <a:srgbClr val="FFFFFF"/>
                </a:solidFill>
              </a:rPr>
              <a:t>- </a:t>
            </a:r>
            <a:r>
              <a:rPr lang="ru-RU" sz="2400" i="1" dirty="0">
                <a:solidFill>
                  <a:srgbClr val="FFFFFF"/>
                </a:solidFill>
              </a:rPr>
              <a:t>духовная чуткость</a:t>
            </a:r>
            <a:endParaRPr lang="en-US" sz="2400" i="1" dirty="0">
              <a:solidFill>
                <a:srgbClr val="FFFFFF"/>
              </a:solidFill>
            </a:endParaRPr>
          </a:p>
          <a:p>
            <a:endParaRPr lang="en-US" sz="2400" dirty="0">
              <a:solidFill>
                <a:srgbClr val="FFFFFF"/>
              </a:solidFill>
            </a:endParaRPr>
          </a:p>
          <a:p>
            <a:r>
              <a:rPr lang="en-US" sz="2400" i="1" dirty="0">
                <a:solidFill>
                  <a:srgbClr val="FFFFFF"/>
                </a:solidFill>
              </a:rPr>
              <a:t>-</a:t>
            </a:r>
            <a:r>
              <a:rPr lang="ru-RU" sz="2400" i="1" dirty="0">
                <a:solidFill>
                  <a:srgbClr val="FFFFFF"/>
                </a:solidFill>
              </a:rPr>
              <a:t> смиренная готовность исполнить волю Божью</a:t>
            </a:r>
            <a:endParaRPr lang="en-US" sz="2400" i="1" dirty="0">
              <a:solidFill>
                <a:srgbClr val="FFFFFF"/>
              </a:solidFill>
            </a:endParaRPr>
          </a:p>
          <a:p>
            <a:endParaRPr lang="en-US" sz="2400" dirty="0">
              <a:solidFill>
                <a:srgbClr val="FFFFFF"/>
              </a:solidFill>
            </a:endParaRPr>
          </a:p>
          <a:p>
            <a:r>
              <a:rPr lang="en-US" sz="2400" i="1" dirty="0">
                <a:solidFill>
                  <a:srgbClr val="FFFFFF"/>
                </a:solidFill>
              </a:rPr>
              <a:t>- </a:t>
            </a:r>
            <a:r>
              <a:rPr lang="ru-RU" sz="2400" i="1" dirty="0">
                <a:solidFill>
                  <a:srgbClr val="FFFFFF"/>
                </a:solidFill>
              </a:rPr>
              <a:t>молитва</a:t>
            </a:r>
            <a:endParaRPr lang="en-US" sz="2400" dirty="0">
              <a:solidFill>
                <a:srgbClr val="FFFFFF"/>
              </a:solidFill>
            </a:endParaRPr>
          </a:p>
        </p:txBody>
      </p:sp>
    </p:spTree>
    <p:extLst>
      <p:ext uri="{BB962C8B-B14F-4D97-AF65-F5344CB8AC3E}">
        <p14:creationId xmlns="" xmlns:p14="http://schemas.microsoft.com/office/powerpoint/2010/main" val="177576434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250" fill="hold"/>
                                        <p:tgtEl>
                                          <p:spTgt spid="3"/>
                                        </p:tgtEl>
                                        <p:attrNameLst>
                                          <p:attrName>ppt_w</p:attrName>
                                        </p:attrNameLst>
                                      </p:cBhvr>
                                      <p:tavLst>
                                        <p:tav tm="0">
                                          <p:val>
                                            <p:fltVal val="0"/>
                                          </p:val>
                                        </p:tav>
                                        <p:tav tm="100000">
                                          <p:val>
                                            <p:strVal val="#ppt_w"/>
                                          </p:val>
                                        </p:tav>
                                      </p:tavLst>
                                    </p:anim>
                                    <p:anim calcmode="lin" valueType="num">
                                      <p:cBhvr>
                                        <p:cTn id="15" dur="1250" fill="hold"/>
                                        <p:tgtEl>
                                          <p:spTgt spid="3"/>
                                        </p:tgtEl>
                                        <p:attrNameLst>
                                          <p:attrName>ppt_h</p:attrName>
                                        </p:attrNameLst>
                                      </p:cBhvr>
                                      <p:tavLst>
                                        <p:tav tm="0">
                                          <p:val>
                                            <p:fltVal val="0"/>
                                          </p:val>
                                        </p:tav>
                                        <p:tav tm="100000">
                                          <p:val>
                                            <p:strVal val="#ppt_h"/>
                                          </p:val>
                                        </p:tav>
                                      </p:tavLst>
                                    </p:anim>
                                    <p:animEffect transition="in" filter="fade">
                                      <p:cBhvr>
                                        <p:cTn id="1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685800"/>
            <a:ext cx="9144000" cy="4832092"/>
          </a:xfrm>
          <a:prstGeom prst="rect">
            <a:avLst/>
          </a:prstGeom>
        </p:spPr>
        <p:txBody>
          <a:bodyPr wrap="square">
            <a:spAutoFit/>
          </a:bodyPr>
          <a:lstStyle/>
          <a:p>
            <a:pPr algn="ctr"/>
            <a:r>
              <a:rPr lang="ru-RU" sz="4400" dirty="0">
                <a:solidFill>
                  <a:prstClr val="black"/>
                </a:solidFill>
              </a:rPr>
              <a:t>Слово </a:t>
            </a:r>
            <a:r>
              <a:rPr lang="ru-RU" sz="4400" dirty="0">
                <a:solidFill>
                  <a:srgbClr val="FF0000"/>
                </a:solidFill>
              </a:rPr>
              <a:t>"гомилетика" </a:t>
            </a:r>
            <a:r>
              <a:rPr lang="ru-RU" sz="4400" dirty="0">
                <a:solidFill>
                  <a:prstClr val="black"/>
                </a:solidFill>
              </a:rPr>
              <a:t>происходит от греческого слова </a:t>
            </a:r>
            <a:r>
              <a:rPr lang="en-US" sz="4400" dirty="0">
                <a:solidFill>
                  <a:prstClr val="black"/>
                </a:solidFill>
                <a:latin typeface="Grk3" pitchFamily="18" charset="0"/>
                <a:cs typeface="Grk3" pitchFamily="18" charset="0"/>
              </a:rPr>
              <a:t>h</a:t>
            </a:r>
            <a:r>
              <a:rPr lang="ru-RU" sz="4400" dirty="0">
                <a:solidFill>
                  <a:prstClr val="black"/>
                </a:solidFill>
                <a:latin typeface="Grk3" pitchFamily="18" charset="0"/>
                <a:cs typeface="Grk3" pitchFamily="18" charset="0"/>
              </a:rPr>
              <a:t>omilia</a:t>
            </a:r>
            <a:r>
              <a:rPr lang="ru-RU" sz="4400" dirty="0">
                <a:solidFill>
                  <a:prstClr val="black"/>
                </a:solidFill>
              </a:rPr>
              <a:t> - </a:t>
            </a:r>
            <a:r>
              <a:rPr lang="ru-RU" sz="4400" dirty="0">
                <a:solidFill>
                  <a:srgbClr val="FF0000"/>
                </a:solidFill>
              </a:rPr>
              <a:t>гомилия</a:t>
            </a:r>
            <a:r>
              <a:rPr lang="ru-RU" sz="4400" dirty="0">
                <a:solidFill>
                  <a:prstClr val="black"/>
                </a:solidFill>
              </a:rPr>
              <a:t>, которое в начале означало беседу с одним человеком или собранием лиц, а впоследствии получило значение речи, которая держится в религиозном собрании</a:t>
            </a:r>
            <a:r>
              <a:rPr lang="en-US" sz="4400" dirty="0">
                <a:solidFill>
                  <a:prstClr val="black"/>
                </a:solidFill>
              </a:rPr>
              <a:t>.</a:t>
            </a:r>
          </a:p>
        </p:txBody>
      </p:sp>
    </p:spTree>
    <p:extLst>
      <p:ext uri="{BB962C8B-B14F-4D97-AF65-F5344CB8AC3E}">
        <p14:creationId xmlns="" xmlns:p14="http://schemas.microsoft.com/office/powerpoint/2010/main" val="1191302438"/>
      </p:ext>
    </p:extLst>
  </p:cSld>
  <p:clrMapOvr>
    <a:masterClrMapping/>
  </p:clrMapOvr>
  <p:transition spd="slow">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228600"/>
            <a:ext cx="8763001" cy="646331"/>
          </a:xfrm>
          <a:prstGeom prst="rect">
            <a:avLst/>
          </a:prstGeom>
          <a:ln w="28575">
            <a:solidFill>
              <a:schemeClr val="tx1"/>
            </a:solidFill>
          </a:ln>
        </p:spPr>
        <p:txBody>
          <a:bodyPr wrap="square">
            <a:spAutoFit/>
          </a:bodyPr>
          <a:lstStyle/>
          <a:p>
            <a:r>
              <a:rPr lang="ru-RU" sz="3600" dirty="0">
                <a:solidFill>
                  <a:srgbClr val="FFFFFF"/>
                </a:solidFill>
              </a:rPr>
              <a:t>Ограничение (конкретизация) темы проповеди.</a:t>
            </a:r>
            <a:endParaRPr lang="en-US" sz="3600" dirty="0">
              <a:solidFill>
                <a:srgbClr val="FFFFFF"/>
              </a:solidFill>
            </a:endParaRPr>
          </a:p>
        </p:txBody>
      </p:sp>
      <p:sp>
        <p:nvSpPr>
          <p:cNvPr id="3" name="Rectangle 2"/>
          <p:cNvSpPr/>
          <p:nvPr/>
        </p:nvSpPr>
        <p:spPr>
          <a:xfrm>
            <a:off x="228600" y="1443841"/>
            <a:ext cx="8686800" cy="4401205"/>
          </a:xfrm>
          <a:prstGeom prst="rect">
            <a:avLst/>
          </a:prstGeom>
        </p:spPr>
        <p:txBody>
          <a:bodyPr wrap="square">
            <a:spAutoFit/>
          </a:bodyPr>
          <a:lstStyle/>
          <a:p>
            <a:r>
              <a:rPr lang="ru-RU" sz="2800" i="1" dirty="0">
                <a:solidFill>
                  <a:srgbClr val="FFFFFF"/>
                </a:solidFill>
              </a:rPr>
              <a:t> Темы бывают широкие и узкие. Это нужно учитывать при формулировании темы проповеди. Например, если проповедник скажет: «Мы будем рассуждать о спасении», то перед слушателями невольно может возникнуть вопрос: «Что именно хочет сказать проповедник?» Ведь тема «О спасении» чрезвычайно обширна. Выражение «Спасение – через добрые дела, или через жертву Иисуса Христа?» будет более конкретным названием темы проповеди, и почти не вызывает вопросов относительно того, что собственно будет излагать проповедник.</a:t>
            </a:r>
            <a:endParaRPr lang="en-US" sz="2800" i="1" dirty="0">
              <a:solidFill>
                <a:srgbClr val="FFFFFF"/>
              </a:solidFill>
            </a:endParaRPr>
          </a:p>
        </p:txBody>
      </p:sp>
    </p:spTree>
    <p:extLst>
      <p:ext uri="{BB962C8B-B14F-4D97-AF65-F5344CB8AC3E}">
        <p14:creationId xmlns="" xmlns:p14="http://schemas.microsoft.com/office/powerpoint/2010/main" val="425675212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250" fill="hold"/>
                                        <p:tgtEl>
                                          <p:spTgt spid="3"/>
                                        </p:tgtEl>
                                        <p:attrNameLst>
                                          <p:attrName>ppt_w</p:attrName>
                                        </p:attrNameLst>
                                      </p:cBhvr>
                                      <p:tavLst>
                                        <p:tav tm="0">
                                          <p:val>
                                            <p:fltVal val="0"/>
                                          </p:val>
                                        </p:tav>
                                        <p:tav tm="100000">
                                          <p:val>
                                            <p:strVal val="#ppt_w"/>
                                          </p:val>
                                        </p:tav>
                                      </p:tavLst>
                                    </p:anim>
                                    <p:anim calcmode="lin" valueType="num">
                                      <p:cBhvr>
                                        <p:cTn id="15" dur="1250" fill="hold"/>
                                        <p:tgtEl>
                                          <p:spTgt spid="3"/>
                                        </p:tgtEl>
                                        <p:attrNameLst>
                                          <p:attrName>ppt_h</p:attrName>
                                        </p:attrNameLst>
                                      </p:cBhvr>
                                      <p:tavLst>
                                        <p:tav tm="0">
                                          <p:val>
                                            <p:fltVal val="0"/>
                                          </p:val>
                                        </p:tav>
                                        <p:tav tm="100000">
                                          <p:val>
                                            <p:strVal val="#ppt_h"/>
                                          </p:val>
                                        </p:tav>
                                      </p:tavLst>
                                    </p:anim>
                                    <p:animEffect transition="in" filter="fade">
                                      <p:cBhvr>
                                        <p:cTn id="1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228600"/>
            <a:ext cx="8763001" cy="646331"/>
          </a:xfrm>
          <a:prstGeom prst="rect">
            <a:avLst/>
          </a:prstGeom>
          <a:ln w="28575">
            <a:solidFill>
              <a:schemeClr val="tx1"/>
            </a:solidFill>
          </a:ln>
        </p:spPr>
        <p:txBody>
          <a:bodyPr wrap="square">
            <a:spAutoFit/>
          </a:bodyPr>
          <a:lstStyle/>
          <a:p>
            <a:r>
              <a:rPr lang="ru-RU" sz="3600" dirty="0">
                <a:solidFill>
                  <a:srgbClr val="FFFFFF"/>
                </a:solidFill>
              </a:rPr>
              <a:t>Ограничение (конкретизация) темы проповеди.</a:t>
            </a:r>
            <a:endParaRPr lang="en-US" sz="3600" dirty="0">
              <a:solidFill>
                <a:srgbClr val="FFFFFF"/>
              </a:solidFill>
            </a:endParaRPr>
          </a:p>
        </p:txBody>
      </p:sp>
      <p:sp>
        <p:nvSpPr>
          <p:cNvPr id="3" name="Rectangle 2"/>
          <p:cNvSpPr/>
          <p:nvPr/>
        </p:nvSpPr>
        <p:spPr>
          <a:xfrm>
            <a:off x="228600" y="1720840"/>
            <a:ext cx="8686800" cy="3416320"/>
          </a:xfrm>
          <a:prstGeom prst="rect">
            <a:avLst/>
          </a:prstGeom>
        </p:spPr>
        <p:txBody>
          <a:bodyPr wrap="square">
            <a:spAutoFit/>
          </a:bodyPr>
          <a:lstStyle/>
          <a:p>
            <a:r>
              <a:rPr lang="ru-RU" sz="2400" i="1" dirty="0">
                <a:solidFill>
                  <a:srgbClr val="FFFFFF"/>
                </a:solidFill>
              </a:rPr>
              <a:t> Можно сказать, что существуют различные по широте уровни ограничения темы проповеди. Например:</a:t>
            </a:r>
            <a:endParaRPr lang="en-US" sz="2400" i="1" dirty="0">
              <a:solidFill>
                <a:srgbClr val="FFFFFF"/>
              </a:solidFill>
            </a:endParaRPr>
          </a:p>
          <a:p>
            <a:r>
              <a:rPr lang="ru-RU" sz="2400" dirty="0">
                <a:solidFill>
                  <a:srgbClr val="FFFFFF"/>
                </a:solidFill>
              </a:rPr>
              <a:t>Тема </a:t>
            </a:r>
            <a:r>
              <a:rPr lang="ru-RU" sz="2400" b="1" u="sng" dirty="0">
                <a:solidFill>
                  <a:srgbClr val="FFFFFF"/>
                </a:solidFill>
              </a:rPr>
              <a:t>Молитва </a:t>
            </a:r>
            <a:r>
              <a:rPr lang="ru-RU" sz="2400" dirty="0">
                <a:solidFill>
                  <a:srgbClr val="FFFFFF"/>
                </a:solidFill>
              </a:rPr>
              <a:t>– широкая. В нее входят темы, приведенные ниже 							</a:t>
            </a:r>
            <a:endParaRPr lang="en-US" sz="2400" b="1" u="sng" dirty="0">
              <a:solidFill>
                <a:srgbClr val="FFFFFF"/>
              </a:solidFill>
            </a:endParaRPr>
          </a:p>
          <a:p>
            <a:r>
              <a:rPr lang="ru-RU" sz="2400" dirty="0">
                <a:solidFill>
                  <a:srgbClr val="FFFFFF"/>
                </a:solidFill>
              </a:rPr>
              <a:t>	</a:t>
            </a:r>
            <a:r>
              <a:rPr lang="ru-RU" sz="2400" b="1" i="1" u="sng" dirty="0">
                <a:solidFill>
                  <a:srgbClr val="FFFFFF"/>
                </a:solidFill>
              </a:rPr>
              <a:t>Молитва покаяния</a:t>
            </a:r>
          </a:p>
          <a:p>
            <a:endParaRPr lang="en-US" sz="2400" dirty="0">
              <a:solidFill>
                <a:srgbClr val="FFFFFF"/>
              </a:solidFill>
            </a:endParaRPr>
          </a:p>
          <a:p>
            <a:r>
              <a:rPr lang="ru-RU" sz="2400" b="1" i="1" dirty="0">
                <a:solidFill>
                  <a:srgbClr val="FFFFFF"/>
                </a:solidFill>
              </a:rPr>
              <a:t>	</a:t>
            </a:r>
            <a:r>
              <a:rPr lang="ru-RU" sz="2400" b="1" i="1" u="sng" dirty="0">
                <a:solidFill>
                  <a:srgbClr val="FFFFFF"/>
                </a:solidFill>
              </a:rPr>
              <a:t>Ходатайственная молитва</a:t>
            </a:r>
          </a:p>
          <a:p>
            <a:endParaRPr lang="en-US" sz="2400" dirty="0">
              <a:solidFill>
                <a:srgbClr val="FFFFFF"/>
              </a:solidFill>
            </a:endParaRPr>
          </a:p>
          <a:p>
            <a:r>
              <a:rPr lang="ru-RU" sz="2400" b="1" i="1" dirty="0">
                <a:solidFill>
                  <a:srgbClr val="FFFFFF"/>
                </a:solidFill>
              </a:rPr>
              <a:t>	</a:t>
            </a:r>
            <a:r>
              <a:rPr lang="ru-RU" sz="2400" b="1" i="1" u="sng" dirty="0">
                <a:solidFill>
                  <a:srgbClr val="FFFFFF"/>
                </a:solidFill>
              </a:rPr>
              <a:t>Молитва в страданиях</a:t>
            </a:r>
            <a:endParaRPr lang="en-US" sz="2400" u="sng" dirty="0">
              <a:solidFill>
                <a:srgbClr val="FFFFFF"/>
              </a:solidFill>
            </a:endParaRPr>
          </a:p>
        </p:txBody>
      </p:sp>
    </p:spTree>
    <p:extLst>
      <p:ext uri="{BB962C8B-B14F-4D97-AF65-F5344CB8AC3E}">
        <p14:creationId xmlns="" xmlns:p14="http://schemas.microsoft.com/office/powerpoint/2010/main" val="175410169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250" fill="hold"/>
                                        <p:tgtEl>
                                          <p:spTgt spid="3"/>
                                        </p:tgtEl>
                                        <p:attrNameLst>
                                          <p:attrName>ppt_w</p:attrName>
                                        </p:attrNameLst>
                                      </p:cBhvr>
                                      <p:tavLst>
                                        <p:tav tm="0">
                                          <p:val>
                                            <p:fltVal val="0"/>
                                          </p:val>
                                        </p:tav>
                                        <p:tav tm="100000">
                                          <p:val>
                                            <p:strVal val="#ppt_w"/>
                                          </p:val>
                                        </p:tav>
                                      </p:tavLst>
                                    </p:anim>
                                    <p:anim calcmode="lin" valueType="num">
                                      <p:cBhvr>
                                        <p:cTn id="15" dur="1250" fill="hold"/>
                                        <p:tgtEl>
                                          <p:spTgt spid="3"/>
                                        </p:tgtEl>
                                        <p:attrNameLst>
                                          <p:attrName>ppt_h</p:attrName>
                                        </p:attrNameLst>
                                      </p:cBhvr>
                                      <p:tavLst>
                                        <p:tav tm="0">
                                          <p:val>
                                            <p:fltVal val="0"/>
                                          </p:val>
                                        </p:tav>
                                        <p:tav tm="100000">
                                          <p:val>
                                            <p:strVal val="#ppt_h"/>
                                          </p:val>
                                        </p:tav>
                                      </p:tavLst>
                                    </p:anim>
                                    <p:animEffect transition="in" filter="fade">
                                      <p:cBhvr>
                                        <p:cTn id="16" dur="12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9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228600"/>
            <a:ext cx="8763001" cy="646331"/>
          </a:xfrm>
          <a:prstGeom prst="rect">
            <a:avLst/>
          </a:prstGeom>
          <a:ln w="28575">
            <a:solidFill>
              <a:schemeClr val="tx1"/>
            </a:solidFill>
          </a:ln>
        </p:spPr>
        <p:txBody>
          <a:bodyPr wrap="square">
            <a:spAutoFit/>
          </a:bodyPr>
          <a:lstStyle/>
          <a:p>
            <a:r>
              <a:rPr lang="ru-RU" sz="3600" dirty="0">
                <a:solidFill>
                  <a:srgbClr val="FFFFFF"/>
                </a:solidFill>
              </a:rPr>
              <a:t>Ограничение (конкретизация) темы проповеди.</a:t>
            </a:r>
            <a:endParaRPr lang="en-US" sz="3600" dirty="0">
              <a:solidFill>
                <a:srgbClr val="FFFFFF"/>
              </a:solidFill>
            </a:endParaRPr>
          </a:p>
        </p:txBody>
      </p:sp>
      <p:sp>
        <p:nvSpPr>
          <p:cNvPr id="4" name="Rectangle 3"/>
          <p:cNvSpPr/>
          <p:nvPr/>
        </p:nvSpPr>
        <p:spPr>
          <a:xfrm>
            <a:off x="266699" y="1752600"/>
            <a:ext cx="8534400" cy="3046988"/>
          </a:xfrm>
          <a:prstGeom prst="rect">
            <a:avLst/>
          </a:prstGeom>
        </p:spPr>
        <p:txBody>
          <a:bodyPr wrap="square">
            <a:spAutoFit/>
          </a:bodyPr>
          <a:lstStyle/>
          <a:p>
            <a:pPr algn="just"/>
            <a:r>
              <a:rPr lang="ru-RU" sz="2400" dirty="0">
                <a:solidFill>
                  <a:srgbClr val="FFFFFF"/>
                </a:solidFill>
              </a:rPr>
              <a:t>В тему </a:t>
            </a:r>
            <a:r>
              <a:rPr lang="ru-RU" sz="2400" b="1" i="1" dirty="0">
                <a:solidFill>
                  <a:srgbClr val="FFFFFF"/>
                </a:solidFill>
              </a:rPr>
              <a:t>«Ходатайственная молитва</a:t>
            </a:r>
            <a:r>
              <a:rPr lang="ru-RU" sz="2400" dirty="0">
                <a:solidFill>
                  <a:srgbClr val="FFFFFF"/>
                </a:solidFill>
              </a:rPr>
              <a:t>» в свою очередь могут входить следующие темы:</a:t>
            </a:r>
          </a:p>
          <a:p>
            <a:pPr algn="just"/>
            <a:endParaRPr lang="en-US" sz="2400" dirty="0">
              <a:solidFill>
                <a:srgbClr val="FFFFFF"/>
              </a:solidFill>
            </a:endParaRPr>
          </a:p>
          <a:p>
            <a:pPr algn="just"/>
            <a:r>
              <a:rPr lang="ru-RU" sz="2400" dirty="0">
                <a:solidFill>
                  <a:srgbClr val="FFFFFF"/>
                </a:solidFill>
              </a:rPr>
              <a:t>	</a:t>
            </a:r>
            <a:r>
              <a:rPr lang="ru-RU" sz="2400" b="1" i="1" u="sng" dirty="0">
                <a:solidFill>
                  <a:srgbClr val="FFFFFF"/>
                </a:solidFill>
              </a:rPr>
              <a:t>Молитвенное подвизание за детей</a:t>
            </a:r>
          </a:p>
          <a:p>
            <a:pPr algn="just"/>
            <a:endParaRPr lang="en-US" sz="2400" dirty="0">
              <a:solidFill>
                <a:srgbClr val="FFFFFF"/>
              </a:solidFill>
            </a:endParaRPr>
          </a:p>
          <a:p>
            <a:pPr algn="just"/>
            <a:r>
              <a:rPr lang="ru-RU" sz="2400" i="1" dirty="0">
                <a:solidFill>
                  <a:srgbClr val="FFFFFF"/>
                </a:solidFill>
              </a:rPr>
              <a:t>	</a:t>
            </a:r>
            <a:r>
              <a:rPr lang="ru-RU" sz="2400" b="1" i="1" u="sng" dirty="0">
                <a:solidFill>
                  <a:srgbClr val="FFFFFF"/>
                </a:solidFill>
              </a:rPr>
              <a:t>Молитва за необращенных родственников</a:t>
            </a:r>
          </a:p>
          <a:p>
            <a:pPr algn="just"/>
            <a:endParaRPr lang="en-US" sz="2400" b="1" dirty="0">
              <a:solidFill>
                <a:srgbClr val="FFFFFF"/>
              </a:solidFill>
            </a:endParaRPr>
          </a:p>
          <a:p>
            <a:pPr algn="just"/>
            <a:r>
              <a:rPr lang="ru-RU" sz="2400" b="1" i="1" dirty="0">
                <a:solidFill>
                  <a:srgbClr val="FFFFFF"/>
                </a:solidFill>
              </a:rPr>
              <a:t>	</a:t>
            </a:r>
            <a:r>
              <a:rPr lang="ru-RU" sz="2400" b="1" i="1" u="sng" dirty="0">
                <a:solidFill>
                  <a:srgbClr val="FFFFFF"/>
                </a:solidFill>
              </a:rPr>
              <a:t>Нужно ли молиться за умерших?</a:t>
            </a:r>
            <a:endParaRPr lang="en-US" sz="2400" b="1" i="1" u="sng" dirty="0">
              <a:solidFill>
                <a:srgbClr val="FFFFFF"/>
              </a:solidFill>
            </a:endParaRPr>
          </a:p>
        </p:txBody>
      </p:sp>
    </p:spTree>
    <p:extLst>
      <p:ext uri="{BB962C8B-B14F-4D97-AF65-F5344CB8AC3E}">
        <p14:creationId xmlns="" xmlns:p14="http://schemas.microsoft.com/office/powerpoint/2010/main" val="128258816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Effect transition="in" filter="fade">
                                      <p:cBhvr>
                                        <p:cTn id="16"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66800"/>
            <a:ext cx="8610600" cy="3816429"/>
          </a:xfrm>
          <a:prstGeom prst="rect">
            <a:avLst/>
          </a:prstGeom>
        </p:spPr>
        <p:txBody>
          <a:bodyPr wrap="square">
            <a:spAutoFit/>
          </a:bodyPr>
          <a:lstStyle/>
          <a:p>
            <a:pPr algn="ctr"/>
            <a:r>
              <a:rPr lang="ru-RU" sz="2200" b="1" u="sng" dirty="0">
                <a:solidFill>
                  <a:srgbClr val="FFFFFF"/>
                </a:solidFill>
              </a:rPr>
              <a:t>Пример</a:t>
            </a:r>
            <a:r>
              <a:rPr lang="ru-RU" sz="2200" b="1" dirty="0">
                <a:solidFill>
                  <a:srgbClr val="FFFFFF"/>
                </a:solidFill>
              </a:rPr>
              <a:t>: Тема:</a:t>
            </a:r>
            <a:r>
              <a:rPr lang="ru-RU" sz="2200" dirty="0">
                <a:solidFill>
                  <a:srgbClr val="FFFFFF"/>
                </a:solidFill>
              </a:rPr>
              <a:t> Истины о сущности Христа.</a:t>
            </a:r>
            <a:endParaRPr lang="en-US" sz="2200" dirty="0">
              <a:solidFill>
                <a:srgbClr val="FFFFFF"/>
              </a:solidFill>
            </a:endParaRPr>
          </a:p>
          <a:p>
            <a:endParaRPr lang="en-US" sz="2200" dirty="0">
              <a:solidFill>
                <a:srgbClr val="FFFFFF"/>
              </a:solidFill>
            </a:endParaRPr>
          </a:p>
          <a:p>
            <a:r>
              <a:rPr lang="ru-RU" sz="2200" dirty="0" smtClean="0">
                <a:solidFill>
                  <a:srgbClr val="FFFFFF"/>
                </a:solidFill>
              </a:rPr>
              <a:t>Наш </a:t>
            </a:r>
            <a:r>
              <a:rPr lang="ru-RU" sz="2200" dirty="0">
                <a:solidFill>
                  <a:srgbClr val="FFFFFF"/>
                </a:solidFill>
              </a:rPr>
              <a:t>Господь Иисус Христос достоин поклонения!</a:t>
            </a:r>
            <a:endParaRPr lang="en-US" sz="2200" dirty="0">
              <a:solidFill>
                <a:srgbClr val="FFFFFF"/>
              </a:solidFill>
            </a:endParaRPr>
          </a:p>
          <a:p>
            <a:r>
              <a:rPr lang="ru-RU" sz="2200" dirty="0" smtClean="0">
                <a:solidFill>
                  <a:srgbClr val="FFFFFF"/>
                </a:solidFill>
              </a:rPr>
              <a:t> </a:t>
            </a:r>
            <a:r>
              <a:rPr lang="ru-RU" sz="2200" dirty="0">
                <a:solidFill>
                  <a:srgbClr val="FFFFFF"/>
                </a:solidFill>
              </a:rPr>
              <a:t>Что дает основание так утверждать?</a:t>
            </a:r>
            <a:endParaRPr lang="en-US" sz="2200" dirty="0">
              <a:solidFill>
                <a:srgbClr val="FFFFFF"/>
              </a:solidFill>
            </a:endParaRPr>
          </a:p>
          <a:p>
            <a:endParaRPr lang="en-US" sz="2200" dirty="0">
              <a:solidFill>
                <a:srgbClr val="FFFFFF"/>
              </a:solidFill>
            </a:endParaRPr>
          </a:p>
          <a:p>
            <a:r>
              <a:rPr lang="ru-RU" sz="2200" dirty="0" smtClean="0">
                <a:solidFill>
                  <a:srgbClr val="FFFFFF"/>
                </a:solidFill>
              </a:rPr>
              <a:t>Рассмотрим </a:t>
            </a:r>
            <a:r>
              <a:rPr lang="ru-RU" sz="2200" dirty="0">
                <a:solidFill>
                  <a:srgbClr val="FFFFFF"/>
                </a:solidFill>
              </a:rPr>
              <a:t>некоторые библейские истины, рассказывающие сущность нашего Господа.</a:t>
            </a:r>
            <a:endParaRPr lang="en-US" sz="2200" dirty="0">
              <a:solidFill>
                <a:srgbClr val="FFFFFF"/>
              </a:solidFill>
            </a:endParaRPr>
          </a:p>
          <a:p>
            <a:endParaRPr lang="en-US" sz="2200" dirty="0">
              <a:solidFill>
                <a:srgbClr val="FFFFFF"/>
              </a:solidFill>
            </a:endParaRPr>
          </a:p>
          <a:p>
            <a:r>
              <a:rPr lang="ru-RU" sz="2200" dirty="0">
                <a:solidFill>
                  <a:srgbClr val="FFFFFF"/>
                </a:solidFill>
              </a:rPr>
              <a:t>1.Он есть Бог пришедший во плоти. (Матф.1:23, 1Тим.3:16)</a:t>
            </a:r>
            <a:endParaRPr lang="en-US" sz="2200" dirty="0">
              <a:solidFill>
                <a:srgbClr val="FFFFFF"/>
              </a:solidFill>
            </a:endParaRPr>
          </a:p>
          <a:p>
            <a:r>
              <a:rPr lang="ru-RU" sz="2200" dirty="0">
                <a:solidFill>
                  <a:srgbClr val="FFFFFF"/>
                </a:solidFill>
              </a:rPr>
              <a:t>2.Он есть Спаситель человеков (1Тим.1:15; 4:10)</a:t>
            </a:r>
            <a:endParaRPr lang="en-US" sz="2200" dirty="0">
              <a:solidFill>
                <a:srgbClr val="FFFFFF"/>
              </a:solidFill>
            </a:endParaRPr>
          </a:p>
          <a:p>
            <a:r>
              <a:rPr lang="ru-RU" sz="2200" dirty="0">
                <a:solidFill>
                  <a:srgbClr val="FFFFFF"/>
                </a:solidFill>
              </a:rPr>
              <a:t>3.Он есть Грядущий Царь (Откр.11:15)</a:t>
            </a:r>
            <a:endParaRPr lang="en-US" sz="2200" dirty="0">
              <a:solidFill>
                <a:srgbClr val="FFFFFF"/>
              </a:solidFill>
            </a:endParaRPr>
          </a:p>
        </p:txBody>
      </p:sp>
    </p:spTree>
    <p:extLst>
      <p:ext uri="{BB962C8B-B14F-4D97-AF65-F5344CB8AC3E}">
        <p14:creationId xmlns="" xmlns:p14="http://schemas.microsoft.com/office/powerpoint/2010/main" val="8001634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436" y="457200"/>
            <a:ext cx="8839200" cy="5170646"/>
          </a:xfrm>
          <a:prstGeom prst="rect">
            <a:avLst/>
          </a:prstGeom>
        </p:spPr>
        <p:txBody>
          <a:bodyPr wrap="square">
            <a:spAutoFit/>
          </a:bodyPr>
          <a:lstStyle/>
          <a:p>
            <a:pPr algn="ctr"/>
            <a:r>
              <a:rPr lang="ru-RU" sz="2200" b="1" u="sng" dirty="0" smtClean="0">
                <a:solidFill>
                  <a:srgbClr val="FFFFFF"/>
                </a:solidFill>
              </a:rPr>
              <a:t>Пример</a:t>
            </a:r>
            <a:r>
              <a:rPr lang="ru-RU" sz="2200" b="1" dirty="0" smtClean="0">
                <a:solidFill>
                  <a:srgbClr val="FFFFFF"/>
                </a:solidFill>
              </a:rPr>
              <a:t>: Тема: </a:t>
            </a:r>
            <a:r>
              <a:rPr lang="ru-RU" sz="2200" dirty="0" smtClean="0">
                <a:solidFill>
                  <a:srgbClr val="FFFFFF"/>
                </a:solidFill>
              </a:rPr>
              <a:t>Сторона человека в вопросе Божиих даров.</a:t>
            </a:r>
            <a:endParaRPr lang="en-US" sz="2200" dirty="0" smtClean="0">
              <a:solidFill>
                <a:srgbClr val="FFFFFF"/>
              </a:solidFill>
            </a:endParaRPr>
          </a:p>
          <a:p>
            <a:endParaRPr lang="en-US" sz="2200" dirty="0" smtClean="0">
              <a:solidFill>
                <a:srgbClr val="FFFFFF"/>
              </a:solidFill>
            </a:endParaRPr>
          </a:p>
          <a:p>
            <a:r>
              <a:rPr lang="ru-RU" sz="2200" b="1" dirty="0" smtClean="0">
                <a:solidFill>
                  <a:srgbClr val="FFFFFF"/>
                </a:solidFill>
              </a:rPr>
              <a:t> </a:t>
            </a:r>
            <a:r>
              <a:rPr lang="ru-RU" sz="2200" dirty="0" smtClean="0">
                <a:solidFill>
                  <a:srgbClr val="FFFFFF"/>
                </a:solidFill>
              </a:rPr>
              <a:t>Божьи даяния налагают на нас ответственность.</a:t>
            </a:r>
            <a:endParaRPr lang="en-US" sz="2200" dirty="0" smtClean="0">
              <a:solidFill>
                <a:srgbClr val="FFFFFF"/>
              </a:solidFill>
            </a:endParaRPr>
          </a:p>
          <a:p>
            <a:r>
              <a:rPr lang="en-US" sz="2200" dirty="0" smtClean="0">
                <a:solidFill>
                  <a:srgbClr val="FFFFFF"/>
                </a:solidFill>
              </a:rPr>
              <a:t> </a:t>
            </a:r>
            <a:r>
              <a:rPr lang="ru-RU" sz="2200" dirty="0" smtClean="0">
                <a:solidFill>
                  <a:srgbClr val="FFFFFF"/>
                </a:solidFill>
              </a:rPr>
              <a:t>В чем эта ответственность заключается?</a:t>
            </a:r>
            <a:endParaRPr lang="en-US" sz="2200" dirty="0" smtClean="0">
              <a:solidFill>
                <a:srgbClr val="FFFFFF"/>
              </a:solidFill>
            </a:endParaRPr>
          </a:p>
          <a:p>
            <a:endParaRPr lang="en-US" sz="2200" dirty="0" smtClean="0">
              <a:solidFill>
                <a:srgbClr val="FFFFFF"/>
              </a:solidFill>
            </a:endParaRPr>
          </a:p>
          <a:p>
            <a:r>
              <a:rPr lang="ru-RU" sz="2200" b="1" dirty="0" smtClean="0">
                <a:solidFill>
                  <a:srgbClr val="FFFFFF"/>
                </a:solidFill>
              </a:rPr>
              <a:t> </a:t>
            </a:r>
            <a:r>
              <a:rPr lang="ru-RU" sz="2200" dirty="0" smtClean="0">
                <a:solidFill>
                  <a:srgbClr val="FFFFFF"/>
                </a:solidFill>
              </a:rPr>
              <a:t>Мы будем рассуждать о трех обязанностях вытекающих из того, что нам дал Бог.</a:t>
            </a:r>
            <a:endParaRPr lang="en-US" sz="2200" dirty="0" smtClean="0">
              <a:solidFill>
                <a:srgbClr val="FFFFFF"/>
              </a:solidFill>
            </a:endParaRPr>
          </a:p>
          <a:p>
            <a:r>
              <a:rPr lang="ru-RU" sz="2200" dirty="0" smtClean="0">
                <a:solidFill>
                  <a:srgbClr val="FFFFFF"/>
                </a:solidFill>
              </a:rPr>
              <a:t>	1.Имея Первосвященника великого – держись исповедания упования! </a:t>
            </a:r>
            <a:r>
              <a:rPr lang="en-US" sz="2200" dirty="0" smtClean="0">
                <a:solidFill>
                  <a:srgbClr val="FFFFFF"/>
                </a:solidFill>
              </a:rPr>
              <a:t>   </a:t>
            </a:r>
          </a:p>
          <a:p>
            <a:r>
              <a:rPr lang="en-US" sz="2200" dirty="0" smtClean="0">
                <a:solidFill>
                  <a:srgbClr val="FFFFFF"/>
                </a:solidFill>
              </a:rPr>
              <a:t>                    </a:t>
            </a:r>
            <a:r>
              <a:rPr lang="ru-RU" sz="2200" dirty="0" smtClean="0">
                <a:solidFill>
                  <a:srgbClr val="FFFFFF"/>
                </a:solidFill>
              </a:rPr>
              <a:t>(Евр.4:14;10:21-23)</a:t>
            </a:r>
            <a:endParaRPr lang="en-US" sz="2200" dirty="0" smtClean="0">
              <a:solidFill>
                <a:srgbClr val="FFFFFF"/>
              </a:solidFill>
            </a:endParaRPr>
          </a:p>
          <a:p>
            <a:r>
              <a:rPr lang="ru-RU" sz="2200" dirty="0" smtClean="0">
                <a:solidFill>
                  <a:srgbClr val="FFFFFF"/>
                </a:solidFill>
              </a:rPr>
              <a:t>	2.Имея яркие свидетельства веры – свергни всякое бремя и грех! (Евр.12:1)</a:t>
            </a:r>
            <a:endParaRPr lang="en-US" sz="2200" dirty="0" smtClean="0">
              <a:solidFill>
                <a:srgbClr val="FFFFFF"/>
              </a:solidFill>
            </a:endParaRPr>
          </a:p>
          <a:p>
            <a:r>
              <a:rPr lang="ru-RU" sz="2200" dirty="0" smtClean="0">
                <a:solidFill>
                  <a:srgbClr val="FFFFFF"/>
                </a:solidFill>
              </a:rPr>
              <a:t>	3.Имея Божьи обетования – живи в постоянном освящении! (2Кор.7:1)</a:t>
            </a:r>
            <a:endParaRPr lang="en-US" sz="2200" dirty="0" smtClean="0">
              <a:solidFill>
                <a:srgbClr val="FFFFFF"/>
              </a:solidFill>
            </a:endParaRPr>
          </a:p>
          <a:p>
            <a:endParaRPr lang="en-US" sz="2200" dirty="0" smtClean="0">
              <a:solidFill>
                <a:srgbClr val="FFFFFF"/>
              </a:solidFill>
            </a:endParaRPr>
          </a:p>
          <a:p>
            <a:r>
              <a:rPr lang="ru-RU" sz="2200" i="1" dirty="0" smtClean="0">
                <a:solidFill>
                  <a:srgbClr val="FFFFFF"/>
                </a:solidFill>
              </a:rPr>
              <a:t>При построении этого конспекта, проповедник с помощью «Симфонии» выбрал некоторые места Писания, в которых встречается слово «имея».</a:t>
            </a:r>
            <a:endParaRPr lang="en-US" sz="2200" i="1" dirty="0">
              <a:solidFill>
                <a:srgbClr val="FFFFFF"/>
              </a:solidFill>
            </a:endParaRPr>
          </a:p>
        </p:txBody>
      </p:sp>
    </p:spTree>
    <p:extLst>
      <p:ext uri="{BB962C8B-B14F-4D97-AF65-F5344CB8AC3E}">
        <p14:creationId xmlns="" xmlns:p14="http://schemas.microsoft.com/office/powerpoint/2010/main" val="342552488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1569660"/>
          </a:xfrm>
          <a:prstGeom prst="rect">
            <a:avLst/>
          </a:prstGeom>
        </p:spPr>
        <p:txBody>
          <a:bodyPr wrap="square">
            <a:spAutoFit/>
          </a:bodyPr>
          <a:lstStyle/>
          <a:p>
            <a:pPr algn="ctr"/>
            <a:r>
              <a:rPr lang="ru-RU" sz="4800" b="1" i="1" dirty="0">
                <a:solidFill>
                  <a:prstClr val="white"/>
                </a:solidFill>
              </a:rPr>
              <a:t>Истолковательная проповедь</a:t>
            </a:r>
            <a:endParaRPr lang="en-US" sz="4800" dirty="0">
              <a:solidFill>
                <a:prstClr val="white"/>
              </a:solidFill>
            </a:endParaRPr>
          </a:p>
        </p:txBody>
      </p:sp>
      <p:sp>
        <p:nvSpPr>
          <p:cNvPr id="3" name="Rectangle 2"/>
          <p:cNvSpPr/>
          <p:nvPr/>
        </p:nvSpPr>
        <p:spPr>
          <a:xfrm>
            <a:off x="0" y="2348880"/>
            <a:ext cx="9144000" cy="3970318"/>
          </a:xfrm>
          <a:prstGeom prst="rect">
            <a:avLst/>
          </a:prstGeom>
        </p:spPr>
        <p:txBody>
          <a:bodyPr wrap="square">
            <a:spAutoFit/>
          </a:bodyPr>
          <a:lstStyle/>
          <a:p>
            <a:pPr algn="ctr"/>
            <a:r>
              <a:rPr lang="ru-RU" sz="2800" dirty="0">
                <a:solidFill>
                  <a:prstClr val="white"/>
                </a:solidFill>
              </a:rPr>
              <a:t>В истолковательной проповеди излагается, как правило, обширный отрывок Писания, объединенный одной темой. Почти весь материал проповеди извлекается из выбранного отрывка. Конспект такой проповеди состоит из ряда мыслей, или духовных уроков, объединенных одной идеей. Цель истолковательной проповеди – не столько  теоретический анализ текста, сколько разъяснение сокрытых в Писании духовных принципов жизни.</a:t>
            </a:r>
            <a:endParaRPr lang="en-US" sz="2800" dirty="0">
              <a:solidFill>
                <a:prstClr val="white"/>
              </a:solidFill>
            </a:endParaRPr>
          </a:p>
        </p:txBody>
      </p:sp>
    </p:spTree>
    <p:extLst>
      <p:ext uri="{BB962C8B-B14F-4D97-AF65-F5344CB8AC3E}">
        <p14:creationId xmlns="" xmlns:p14="http://schemas.microsoft.com/office/powerpoint/2010/main" val="3571167265"/>
      </p:ext>
    </p:extLst>
  </p:cSld>
  <p:clrMapOvr>
    <a:masterClrMapping/>
  </p:clrMapOvr>
  <mc:AlternateContent xmlns:mc="http://schemas.openxmlformats.org/markup-compatibility/2006">
    <mc:Choice xmlns=""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495502" cy="1569660"/>
          </a:xfrm>
          <a:prstGeom prst="rect">
            <a:avLst/>
          </a:prstGeom>
        </p:spPr>
        <p:txBody>
          <a:bodyPr wrap="square">
            <a:spAutoFit/>
          </a:bodyPr>
          <a:lstStyle/>
          <a:p>
            <a:pPr algn="ctr"/>
            <a:r>
              <a:rPr lang="ru-RU" sz="4800" b="1" i="1" dirty="0">
                <a:solidFill>
                  <a:prstClr val="white"/>
                </a:solidFill>
              </a:rPr>
              <a:t>Истолковательная проповедь</a:t>
            </a:r>
            <a:endParaRPr lang="en-US" sz="4800" dirty="0">
              <a:solidFill>
                <a:prstClr val="white"/>
              </a:solidFill>
            </a:endParaRPr>
          </a:p>
        </p:txBody>
      </p:sp>
      <p:sp>
        <p:nvSpPr>
          <p:cNvPr id="3" name="Rectangle 2"/>
          <p:cNvSpPr/>
          <p:nvPr/>
        </p:nvSpPr>
        <p:spPr>
          <a:xfrm>
            <a:off x="107504" y="2413338"/>
            <a:ext cx="8856984" cy="2862322"/>
          </a:xfrm>
          <a:prstGeom prst="rect">
            <a:avLst/>
          </a:prstGeom>
        </p:spPr>
        <p:txBody>
          <a:bodyPr wrap="square">
            <a:spAutoFit/>
          </a:bodyPr>
          <a:lstStyle/>
          <a:p>
            <a:r>
              <a:rPr lang="ru-RU" sz="3000" i="1" dirty="0">
                <a:solidFill>
                  <a:prstClr val="white"/>
                </a:solidFill>
              </a:rPr>
              <a:t> Еще одна характерная деталь истолковательной проповеди это необходимость формулировать не только основные пункты, но и подпункты на основании прочитанного текста. Иными словами </a:t>
            </a:r>
            <a:r>
              <a:rPr lang="ru-RU" sz="3000" i="1" u="sng" dirty="0">
                <a:solidFill>
                  <a:prstClr val="white"/>
                </a:solidFill>
              </a:rPr>
              <a:t>истолковательная проповедь более жестко «привязана» к тексту.</a:t>
            </a:r>
            <a:endParaRPr lang="en-US" sz="3000" i="1" u="sng" dirty="0">
              <a:solidFill>
                <a:prstClr val="white"/>
              </a:solidFill>
            </a:endParaRPr>
          </a:p>
        </p:txBody>
      </p:sp>
    </p:spTree>
    <p:extLst>
      <p:ext uri="{BB962C8B-B14F-4D97-AF65-F5344CB8AC3E}">
        <p14:creationId xmlns="" xmlns:p14="http://schemas.microsoft.com/office/powerpoint/2010/main" val="1114465520"/>
      </p:ext>
    </p:extLst>
  </p:cSld>
  <p:clrMapOvr>
    <a:masterClrMapping/>
  </p:clrMapOvr>
  <mc:AlternateContent xmlns:mc="http://schemas.openxmlformats.org/markup-compatibility/2006">
    <mc:Choice xmlns=""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82970"/>
            <a:ext cx="6739345" cy="523220"/>
          </a:xfrm>
          <a:prstGeom prst="rect">
            <a:avLst/>
          </a:prstGeom>
        </p:spPr>
        <p:txBody>
          <a:bodyPr wrap="none">
            <a:spAutoFit/>
          </a:bodyPr>
          <a:lstStyle/>
          <a:p>
            <a:r>
              <a:rPr lang="ru-RU" sz="2800" dirty="0">
                <a:solidFill>
                  <a:prstClr val="white"/>
                </a:solidFill>
              </a:rPr>
              <a:t>Пример истолковательной проповеди.</a:t>
            </a:r>
            <a:endParaRPr lang="en-US" sz="2800" dirty="0">
              <a:solidFill>
                <a:prstClr val="white"/>
              </a:solidFill>
            </a:endParaRPr>
          </a:p>
        </p:txBody>
      </p:sp>
      <p:sp>
        <p:nvSpPr>
          <p:cNvPr id="3" name="Rectangle 2"/>
          <p:cNvSpPr/>
          <p:nvPr/>
        </p:nvSpPr>
        <p:spPr>
          <a:xfrm>
            <a:off x="452840" y="826354"/>
            <a:ext cx="8208912" cy="4893647"/>
          </a:xfrm>
          <a:prstGeom prst="rect">
            <a:avLst/>
          </a:prstGeom>
        </p:spPr>
        <p:txBody>
          <a:bodyPr wrap="square">
            <a:spAutoFit/>
          </a:bodyPr>
          <a:lstStyle/>
          <a:p>
            <a:r>
              <a:rPr lang="ru-RU" sz="2400" b="1" dirty="0">
                <a:solidFill>
                  <a:prstClr val="white"/>
                </a:solidFill>
              </a:rPr>
              <a:t>Текст:</a:t>
            </a:r>
            <a:r>
              <a:rPr lang="ru-RU" sz="2400" dirty="0">
                <a:solidFill>
                  <a:prstClr val="white"/>
                </a:solidFill>
              </a:rPr>
              <a:t> Исх.14.:1-14</a:t>
            </a:r>
          </a:p>
          <a:p>
            <a:endParaRPr lang="en-US" sz="2400" dirty="0">
              <a:solidFill>
                <a:prstClr val="white"/>
              </a:solidFill>
            </a:endParaRPr>
          </a:p>
          <a:p>
            <a:r>
              <a:rPr lang="ru-RU" sz="2400" b="1" dirty="0">
                <a:solidFill>
                  <a:prstClr val="white"/>
                </a:solidFill>
              </a:rPr>
              <a:t>Заголовок:</a:t>
            </a:r>
            <a:r>
              <a:rPr lang="ru-RU" sz="2400" dirty="0">
                <a:solidFill>
                  <a:prstClr val="white"/>
                </a:solidFill>
              </a:rPr>
              <a:t>  «Безвыходные ситуации».</a:t>
            </a:r>
          </a:p>
          <a:p>
            <a:endParaRPr lang="en-US" sz="2400" dirty="0">
              <a:solidFill>
                <a:prstClr val="white"/>
              </a:solidFill>
            </a:endParaRPr>
          </a:p>
          <a:p>
            <a:r>
              <a:rPr lang="ru-RU" sz="2400" dirty="0" smtClean="0">
                <a:solidFill>
                  <a:prstClr val="white"/>
                </a:solidFill>
              </a:rPr>
              <a:t>  </a:t>
            </a:r>
            <a:r>
              <a:rPr lang="ru-RU" sz="2400" dirty="0">
                <a:solidFill>
                  <a:prstClr val="white"/>
                </a:solidFill>
              </a:rPr>
              <a:t>Когда кажется, что выхода нет – помни, что Бог выше этой ситуации.</a:t>
            </a:r>
          </a:p>
          <a:p>
            <a:endParaRPr lang="en-US" sz="2400" dirty="0">
              <a:solidFill>
                <a:prstClr val="white"/>
              </a:solidFill>
            </a:endParaRPr>
          </a:p>
          <a:p>
            <a:r>
              <a:rPr lang="ru-RU" sz="2400" b="1" dirty="0" smtClean="0">
                <a:solidFill>
                  <a:prstClr val="white"/>
                </a:solidFill>
              </a:rPr>
              <a:t>  </a:t>
            </a:r>
            <a:r>
              <a:rPr lang="ru-RU" sz="2400" dirty="0">
                <a:solidFill>
                  <a:prstClr val="white"/>
                </a:solidFill>
              </a:rPr>
              <a:t>Для чего мы попадаем в подобные, тяжелые переживания?</a:t>
            </a:r>
          </a:p>
          <a:p>
            <a:endParaRPr lang="en-US" sz="2400" dirty="0">
              <a:solidFill>
                <a:prstClr val="white"/>
              </a:solidFill>
            </a:endParaRPr>
          </a:p>
          <a:p>
            <a:r>
              <a:rPr lang="ru-RU" sz="2400" b="1" dirty="0">
                <a:solidFill>
                  <a:prstClr val="white"/>
                </a:solidFill>
              </a:rPr>
              <a:t>Переходное предложение:  </a:t>
            </a:r>
            <a:r>
              <a:rPr lang="ru-RU" sz="2400" dirty="0">
                <a:solidFill>
                  <a:prstClr val="white"/>
                </a:solidFill>
              </a:rPr>
              <a:t>На примере еврейского народа стоявшего пред Чермным морем, посмотрим на некоторые уроки, которые нам дает Бог.</a:t>
            </a:r>
            <a:endParaRPr lang="en-US" sz="2400" dirty="0">
              <a:solidFill>
                <a:prstClr val="white"/>
              </a:solidFill>
            </a:endParaRPr>
          </a:p>
        </p:txBody>
      </p:sp>
    </p:spTree>
    <p:extLst>
      <p:ext uri="{BB962C8B-B14F-4D97-AF65-F5344CB8AC3E}">
        <p14:creationId xmlns="" xmlns:p14="http://schemas.microsoft.com/office/powerpoint/2010/main" val="3318737950"/>
      </p:ext>
    </p:extLst>
  </p:cSld>
  <p:clrMapOvr>
    <a:masterClrMapping/>
  </p:clrMapOvr>
  <mc:AlternateContent xmlns:mc="http://schemas.openxmlformats.org/markup-compatibility/2006">
    <mc:Choice xmlns=""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322" y="215062"/>
            <a:ext cx="6739345" cy="523220"/>
          </a:xfrm>
          <a:prstGeom prst="rect">
            <a:avLst/>
          </a:prstGeom>
        </p:spPr>
        <p:txBody>
          <a:bodyPr wrap="none">
            <a:spAutoFit/>
          </a:bodyPr>
          <a:lstStyle/>
          <a:p>
            <a:r>
              <a:rPr lang="ru-RU" sz="2800" dirty="0">
                <a:solidFill>
                  <a:prstClr val="white"/>
                </a:solidFill>
              </a:rPr>
              <a:t>Пример истолковательной проповеди.</a:t>
            </a:r>
            <a:endParaRPr lang="en-US" sz="2800" dirty="0">
              <a:solidFill>
                <a:prstClr val="white"/>
              </a:solidFill>
            </a:endParaRPr>
          </a:p>
        </p:txBody>
      </p:sp>
      <p:sp>
        <p:nvSpPr>
          <p:cNvPr id="3" name="Rectangle 2"/>
          <p:cNvSpPr/>
          <p:nvPr/>
        </p:nvSpPr>
        <p:spPr>
          <a:xfrm>
            <a:off x="107504" y="753224"/>
            <a:ext cx="8856983" cy="5940088"/>
          </a:xfrm>
          <a:prstGeom prst="rect">
            <a:avLst/>
          </a:prstGeom>
        </p:spPr>
        <p:txBody>
          <a:bodyPr wrap="square">
            <a:spAutoFit/>
          </a:bodyPr>
          <a:lstStyle/>
          <a:p>
            <a:r>
              <a:rPr lang="ru-RU" sz="2000" dirty="0">
                <a:solidFill>
                  <a:prstClr val="white"/>
                </a:solidFill>
              </a:rPr>
              <a:t>1.Безвыходные ситуации – это то положение, в которое нас приводит Бог. (ст. 1-4а)</a:t>
            </a:r>
            <a:endParaRPr lang="en-US" sz="2000" dirty="0">
              <a:solidFill>
                <a:prstClr val="white"/>
              </a:solidFill>
            </a:endParaRPr>
          </a:p>
          <a:p>
            <a:r>
              <a:rPr lang="ru-RU" sz="2000" dirty="0">
                <a:solidFill>
                  <a:prstClr val="white"/>
                </a:solidFill>
              </a:rPr>
              <a:t>	1.1.Через ясное повеление (1-2)</a:t>
            </a:r>
            <a:endParaRPr lang="en-US" sz="2000" dirty="0">
              <a:solidFill>
                <a:prstClr val="white"/>
              </a:solidFill>
            </a:endParaRPr>
          </a:p>
          <a:p>
            <a:r>
              <a:rPr lang="ru-RU" sz="2000" dirty="0">
                <a:solidFill>
                  <a:prstClr val="white"/>
                </a:solidFill>
              </a:rPr>
              <a:t>	1.2.Чтобы исполнить Его намерения(3-4а)</a:t>
            </a:r>
          </a:p>
          <a:p>
            <a:endParaRPr lang="en-US" sz="2000" dirty="0">
              <a:solidFill>
                <a:prstClr val="white"/>
              </a:solidFill>
            </a:endParaRPr>
          </a:p>
          <a:p>
            <a:r>
              <a:rPr lang="ru-RU" sz="2000" dirty="0">
                <a:solidFill>
                  <a:prstClr val="white"/>
                </a:solidFill>
              </a:rPr>
              <a:t>2.Безвыходные ситуации – это то положение, в котором Бог нас испытывает. (ст.4б-9)</a:t>
            </a:r>
            <a:endParaRPr lang="en-US" sz="2000" dirty="0">
              <a:solidFill>
                <a:prstClr val="white"/>
              </a:solidFill>
            </a:endParaRPr>
          </a:p>
          <a:p>
            <a:r>
              <a:rPr lang="ru-RU" sz="2000" dirty="0">
                <a:solidFill>
                  <a:prstClr val="white"/>
                </a:solidFill>
              </a:rPr>
              <a:t>	2.1.На путях послушания (4 </a:t>
            </a:r>
            <a:r>
              <a:rPr lang="ru-RU" sz="2000" i="1" dirty="0">
                <a:solidFill>
                  <a:prstClr val="white"/>
                </a:solidFill>
              </a:rPr>
              <a:t>б</a:t>
            </a:r>
            <a:r>
              <a:rPr lang="ru-RU" sz="2000" dirty="0">
                <a:solidFill>
                  <a:prstClr val="white"/>
                </a:solidFill>
              </a:rPr>
              <a:t>)</a:t>
            </a:r>
            <a:endParaRPr lang="en-US" sz="2000" dirty="0">
              <a:solidFill>
                <a:prstClr val="white"/>
              </a:solidFill>
            </a:endParaRPr>
          </a:p>
          <a:p>
            <a:r>
              <a:rPr lang="ru-RU" sz="2000" dirty="0">
                <a:solidFill>
                  <a:prstClr val="white"/>
                </a:solidFill>
              </a:rPr>
              <a:t>	2.2.В момент наибольших затруднений (5-9)</a:t>
            </a:r>
          </a:p>
          <a:p>
            <a:endParaRPr lang="en-US" sz="2000" dirty="0">
              <a:solidFill>
                <a:prstClr val="white"/>
              </a:solidFill>
            </a:endParaRPr>
          </a:p>
          <a:p>
            <a:r>
              <a:rPr lang="ru-RU" sz="2000" dirty="0">
                <a:solidFill>
                  <a:prstClr val="white"/>
                </a:solidFill>
              </a:rPr>
              <a:t>3.Безвыходные ситуации – это то положение, в котором мы часто огорчаем Господа. (ст.10-12)</a:t>
            </a:r>
            <a:endParaRPr lang="en-US" sz="2000" dirty="0">
              <a:solidFill>
                <a:prstClr val="white"/>
              </a:solidFill>
            </a:endParaRPr>
          </a:p>
          <a:p>
            <a:r>
              <a:rPr lang="ru-RU" sz="2000" dirty="0">
                <a:solidFill>
                  <a:prstClr val="white"/>
                </a:solidFill>
              </a:rPr>
              <a:t>              3.1.Через наше неверие (10)</a:t>
            </a:r>
            <a:endParaRPr lang="en-US" sz="2000" dirty="0">
              <a:solidFill>
                <a:prstClr val="white"/>
              </a:solidFill>
            </a:endParaRPr>
          </a:p>
          <a:p>
            <a:r>
              <a:rPr lang="ru-RU" sz="2000" dirty="0">
                <a:solidFill>
                  <a:prstClr val="white"/>
                </a:solidFill>
              </a:rPr>
              <a:t>              3.2.Через ропот (11-12)</a:t>
            </a:r>
          </a:p>
          <a:p>
            <a:endParaRPr lang="en-US" sz="2000" dirty="0">
              <a:solidFill>
                <a:prstClr val="white"/>
              </a:solidFill>
            </a:endParaRPr>
          </a:p>
          <a:p>
            <a:r>
              <a:rPr lang="ru-RU" sz="2000" dirty="0">
                <a:solidFill>
                  <a:prstClr val="white"/>
                </a:solidFill>
              </a:rPr>
              <a:t>4.Безвыходные ситуации – это то положение, в котором Бог силен явить спасение Свое. (ст.13-14)</a:t>
            </a:r>
            <a:endParaRPr lang="en-US" sz="2000" dirty="0">
              <a:solidFill>
                <a:prstClr val="white"/>
              </a:solidFill>
            </a:endParaRPr>
          </a:p>
          <a:p>
            <a:r>
              <a:rPr lang="ru-RU" sz="2000" dirty="0">
                <a:solidFill>
                  <a:prstClr val="white"/>
                </a:solidFill>
              </a:rPr>
              <a:t>	4.1.В нужное время (13)</a:t>
            </a:r>
            <a:endParaRPr lang="en-US" sz="2000" dirty="0">
              <a:solidFill>
                <a:prstClr val="white"/>
              </a:solidFill>
            </a:endParaRPr>
          </a:p>
          <a:p>
            <a:r>
              <a:rPr lang="ru-RU" sz="2000" dirty="0">
                <a:solidFill>
                  <a:prstClr val="white"/>
                </a:solidFill>
              </a:rPr>
              <a:t>	4.2.Ситуация всегда в руках Бога (14)</a:t>
            </a:r>
            <a:endParaRPr lang="en-US" sz="2000" dirty="0">
              <a:solidFill>
                <a:prstClr val="white"/>
              </a:solidFill>
            </a:endParaRPr>
          </a:p>
        </p:txBody>
      </p:sp>
    </p:spTree>
    <p:extLst>
      <p:ext uri="{BB962C8B-B14F-4D97-AF65-F5344CB8AC3E}">
        <p14:creationId xmlns="" xmlns:p14="http://schemas.microsoft.com/office/powerpoint/2010/main" val="3983593821"/>
      </p:ext>
    </p:extLst>
  </p:cSld>
  <p:clrMapOvr>
    <a:masterClrMapping/>
  </p:clrMapOvr>
  <mc:AlternateContent xmlns:mc="http://schemas.openxmlformats.org/markup-compatibility/2006">
    <mc:Choice xmlns=""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125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125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125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125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125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1250"/>
                                        <p:tgtEl>
                                          <p:spTgt spid="3">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1250"/>
                                        <p:tgtEl>
                                          <p:spTgt spid="3">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Vertical)">
                                      <p:cBhvr>
                                        <p:cTn id="35" dur="125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barn(inVertical)">
                                      <p:cBhvr>
                                        <p:cTn id="40" dur="1250"/>
                                        <p:tgtEl>
                                          <p:spTgt spid="3">
                                            <p:txEl>
                                              <p:pRg st="12" end="1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barn(inVertical)">
                                      <p:cBhvr>
                                        <p:cTn id="43" dur="1250"/>
                                        <p:tgtEl>
                                          <p:spTgt spid="3">
                                            <p:txEl>
                                              <p:pRg st="13" end="13"/>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barn(inVertical)">
                                      <p:cBhvr>
                                        <p:cTn id="46" dur="125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391815"/>
          </a:xfrm>
        </p:spPr>
        <p:txBody>
          <a:bodyPr/>
          <a:lstStyle/>
          <a:p>
            <a:pPr algn="ctr"/>
            <a:r>
              <a:rPr lang="ru-RU" sz="6600" dirty="0" smtClean="0"/>
              <a:t>Гомилия</a:t>
            </a:r>
            <a:endParaRPr lang="en-US" sz="6600" dirty="0"/>
          </a:p>
        </p:txBody>
      </p:sp>
      <p:sp>
        <p:nvSpPr>
          <p:cNvPr id="3" name="Subtitle 2"/>
          <p:cNvSpPr>
            <a:spLocks noGrp="1"/>
          </p:cNvSpPr>
          <p:nvPr>
            <p:ph type="subTitle" idx="1"/>
          </p:nvPr>
        </p:nvSpPr>
        <p:spPr>
          <a:xfrm>
            <a:off x="179512" y="2819400"/>
            <a:ext cx="8514322" cy="3849960"/>
          </a:xfrm>
        </p:spPr>
        <p:txBody>
          <a:bodyPr>
            <a:normAutofit/>
          </a:bodyPr>
          <a:lstStyle/>
          <a:p>
            <a:pPr algn="ctr"/>
            <a:r>
              <a:rPr lang="ru-RU" u="sng" dirty="0">
                <a:solidFill>
                  <a:schemeClr val="accent1">
                    <a:lumMod val="60000"/>
                    <a:lumOff val="40000"/>
                  </a:schemeClr>
                </a:solidFill>
              </a:rPr>
              <a:t>Гомилия</a:t>
            </a:r>
            <a:r>
              <a:rPr lang="ru-RU" dirty="0">
                <a:solidFill>
                  <a:schemeClr val="accent1">
                    <a:lumMod val="60000"/>
                    <a:lumOff val="40000"/>
                  </a:schemeClr>
                </a:solidFill>
              </a:rPr>
              <a:t> – это простейший вид проповеди, который, по сути, является простым пересказом прочитанного отрывка (парафраз). Этот вид проповеди не имеет четкой структуры. Ее течение определяется структурой текста.</a:t>
            </a:r>
            <a:endParaRPr lang="en-US" dirty="0">
              <a:solidFill>
                <a:schemeClr val="accent1">
                  <a:lumMod val="60000"/>
                  <a:lumOff val="40000"/>
                </a:schemeClr>
              </a:solidFill>
            </a:endParaRPr>
          </a:p>
          <a:p>
            <a:pPr algn="ctr"/>
            <a:endParaRPr lang="en-US" dirty="0">
              <a:solidFill>
                <a:schemeClr val="accent1">
                  <a:lumMod val="60000"/>
                  <a:lumOff val="40000"/>
                </a:schemeClr>
              </a:solidFill>
            </a:endParaRPr>
          </a:p>
        </p:txBody>
      </p:sp>
    </p:spTree>
    <p:extLst>
      <p:ext uri="{BB962C8B-B14F-4D97-AF65-F5344CB8AC3E}">
        <p14:creationId xmlns="" xmlns:p14="http://schemas.microsoft.com/office/powerpoint/2010/main" val="2242055364"/>
      </p:ext>
    </p:extLst>
  </p:cSld>
  <p:clrMapOvr>
    <a:masterClrMapping/>
  </p:clrMapOvr>
  <mc:AlternateContent xmlns:mc="http://schemas.openxmlformats.org/markup-compatibility/2006">
    <mc:Choice xmlns="" xmlns:p14="http://schemas.microsoft.com/office/powerpoint/2010/main" Requires="p14">
      <p:transition spd="slow" p14:dur="15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981200"/>
            <a:ext cx="2514600"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sz="4000" dirty="0">
                <a:solidFill>
                  <a:prstClr val="black"/>
                </a:solidFill>
              </a:rPr>
              <a:t>Мистика</a:t>
            </a:r>
            <a:endParaRPr lang="en-US" sz="4000" dirty="0">
              <a:solidFill>
                <a:prstClr val="black"/>
              </a:solidFill>
            </a:endParaRPr>
          </a:p>
        </p:txBody>
      </p:sp>
      <p:sp>
        <p:nvSpPr>
          <p:cNvPr id="4" name="Rectangle 3"/>
          <p:cNvSpPr/>
          <p:nvPr/>
        </p:nvSpPr>
        <p:spPr>
          <a:xfrm>
            <a:off x="0" y="3124200"/>
            <a:ext cx="3810000" cy="830997"/>
          </a:xfrm>
          <a:prstGeom prst="rect">
            <a:avLst/>
          </a:prstGeom>
        </p:spPr>
        <p:txBody>
          <a:bodyPr wrap="square">
            <a:spAutoFit/>
          </a:bodyPr>
          <a:lstStyle/>
          <a:p>
            <a:pPr algn="ctr"/>
            <a:r>
              <a:rPr lang="ru-RU" sz="2400" dirty="0">
                <a:solidFill>
                  <a:prstClr val="white"/>
                </a:solidFill>
              </a:rPr>
              <a:t> </a:t>
            </a:r>
            <a:r>
              <a:rPr lang="en-US" sz="2400" dirty="0">
                <a:solidFill>
                  <a:prstClr val="white"/>
                </a:solidFill>
              </a:rPr>
              <a:t>mystika</a:t>
            </a:r>
            <a:r>
              <a:rPr lang="ru-RU" sz="2400" dirty="0">
                <a:solidFill>
                  <a:prstClr val="white"/>
                </a:solidFill>
              </a:rPr>
              <a:t> – таинственные обряды, таинство</a:t>
            </a:r>
            <a:endParaRPr lang="en-US" sz="2400" dirty="0">
              <a:solidFill>
                <a:prstClr val="white"/>
              </a:solidFill>
            </a:endParaRPr>
          </a:p>
        </p:txBody>
      </p:sp>
      <p:sp>
        <p:nvSpPr>
          <p:cNvPr id="5" name="Rectangle 4"/>
          <p:cNvSpPr/>
          <p:nvPr/>
        </p:nvSpPr>
        <p:spPr>
          <a:xfrm>
            <a:off x="5638800" y="1981200"/>
            <a:ext cx="2691378" cy="707886"/>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ru-RU" sz="4000" dirty="0">
                <a:solidFill>
                  <a:prstClr val="black"/>
                </a:solidFill>
              </a:rPr>
              <a:t>Схоластика</a:t>
            </a:r>
            <a:endParaRPr lang="en-US" sz="4000" dirty="0">
              <a:solidFill>
                <a:prstClr val="black"/>
              </a:solidFill>
            </a:endParaRPr>
          </a:p>
        </p:txBody>
      </p:sp>
      <p:sp>
        <p:nvSpPr>
          <p:cNvPr id="7" name="Rectangle 6"/>
          <p:cNvSpPr/>
          <p:nvPr/>
        </p:nvSpPr>
        <p:spPr>
          <a:xfrm>
            <a:off x="4800600" y="3124200"/>
            <a:ext cx="4191000" cy="1200329"/>
          </a:xfrm>
          <a:prstGeom prst="rect">
            <a:avLst/>
          </a:prstGeom>
        </p:spPr>
        <p:txBody>
          <a:bodyPr wrap="square">
            <a:spAutoFit/>
          </a:bodyPr>
          <a:lstStyle/>
          <a:p>
            <a:pPr algn="ctr"/>
            <a:r>
              <a:rPr lang="en-US" sz="2400" dirty="0">
                <a:solidFill>
                  <a:prstClr val="white"/>
                </a:solidFill>
              </a:rPr>
              <a:t>schole</a:t>
            </a:r>
            <a:r>
              <a:rPr lang="ru-RU" sz="2400" dirty="0">
                <a:solidFill>
                  <a:prstClr val="white"/>
                </a:solidFill>
              </a:rPr>
              <a:t> школа – система взглядов, религиозная философия </a:t>
            </a:r>
            <a:endParaRPr lang="en-US" sz="2400" dirty="0">
              <a:solidFill>
                <a:prstClr val="white"/>
              </a:solidFill>
            </a:endParaRPr>
          </a:p>
        </p:txBody>
      </p:sp>
      <p:sp>
        <p:nvSpPr>
          <p:cNvPr id="8" name="Up Arrow 7"/>
          <p:cNvSpPr/>
          <p:nvPr/>
        </p:nvSpPr>
        <p:spPr>
          <a:xfrm>
            <a:off x="4191000" y="914400"/>
            <a:ext cx="484632" cy="5029200"/>
          </a:xfrm>
          <a:prstGeom prst="upArrow">
            <a:avLst>
              <a:gd name="adj1" fmla="val 63639"/>
              <a:gd name="adj2" fmla="val 11365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 xmlns:p14="http://schemas.microsoft.com/office/powerpoint/2010/main" val="95898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3000" fill="hold"/>
                                        <p:tgtEl>
                                          <p:spTgt spid="8"/>
                                        </p:tgtEl>
                                        <p:attrNameLst>
                                          <p:attrName>ppt_x</p:attrName>
                                        </p:attrNameLst>
                                      </p:cBhvr>
                                      <p:tavLst>
                                        <p:tav tm="0">
                                          <p:val>
                                            <p:strVal val="#ppt_x"/>
                                          </p:val>
                                        </p:tav>
                                        <p:tav tm="100000">
                                          <p:val>
                                            <p:strVal val="#ppt_x"/>
                                          </p:val>
                                        </p:tav>
                                      </p:tavLst>
                                    </p:anim>
                                    <p:anim calcmode="lin" valueType="num">
                                      <p:cBhvr additive="base">
                                        <p:cTn id="36"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animBg="1"/>
      <p:bldP spid="7" grpId="0"/>
      <p:bldP spid="7" grpId="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456134"/>
            <a:ext cx="4504759" cy="584775"/>
          </a:xfrm>
          <a:prstGeom prst="rect">
            <a:avLst/>
          </a:prstGeom>
        </p:spPr>
        <p:txBody>
          <a:bodyPr wrap="none">
            <a:spAutoFit/>
          </a:bodyPr>
          <a:lstStyle/>
          <a:p>
            <a:r>
              <a:rPr lang="ru-RU" sz="3200" dirty="0">
                <a:solidFill>
                  <a:srgbClr val="94C600">
                    <a:lumMod val="60000"/>
                    <a:lumOff val="40000"/>
                  </a:srgbClr>
                </a:solidFill>
              </a:rPr>
              <a:t>НАПРИМЕР:</a:t>
            </a:r>
            <a:r>
              <a:rPr lang="ru-RU" dirty="0">
                <a:solidFill>
                  <a:srgbClr val="94C600">
                    <a:lumMod val="60000"/>
                    <a:lumOff val="40000"/>
                  </a:srgbClr>
                </a:solidFill>
              </a:rPr>
              <a:t> </a:t>
            </a:r>
            <a:r>
              <a:rPr lang="ru-RU" sz="2800" dirty="0">
                <a:solidFill>
                  <a:srgbClr val="94C600">
                    <a:lumMod val="60000"/>
                    <a:lumOff val="40000"/>
                  </a:srgbClr>
                </a:solidFill>
              </a:rPr>
              <a:t>1Фес. 1,6-10.</a:t>
            </a:r>
            <a:endParaRPr lang="en-US" sz="2800" dirty="0">
              <a:solidFill>
                <a:srgbClr val="94C600">
                  <a:lumMod val="60000"/>
                  <a:lumOff val="40000"/>
                </a:srgbClr>
              </a:solidFill>
            </a:endParaRPr>
          </a:p>
        </p:txBody>
      </p:sp>
      <p:sp>
        <p:nvSpPr>
          <p:cNvPr id="5" name="Rectangle 4"/>
          <p:cNvSpPr/>
          <p:nvPr/>
        </p:nvSpPr>
        <p:spPr>
          <a:xfrm>
            <a:off x="415667" y="1340768"/>
            <a:ext cx="8208912" cy="5170646"/>
          </a:xfrm>
          <a:prstGeom prst="rect">
            <a:avLst/>
          </a:prstGeom>
        </p:spPr>
        <p:txBody>
          <a:bodyPr wrap="square">
            <a:spAutoFit/>
          </a:bodyPr>
          <a:lstStyle/>
          <a:p>
            <a:r>
              <a:rPr lang="ru-RU" sz="2000" dirty="0">
                <a:solidFill>
                  <a:srgbClr val="94C600">
                    <a:lumMod val="40000"/>
                    <a:lumOff val="60000"/>
                  </a:srgbClr>
                </a:solidFill>
              </a:rPr>
              <a:t> </a:t>
            </a:r>
            <a:r>
              <a:rPr lang="ru-RU" sz="2200" b="1" i="1" u="sng" dirty="0">
                <a:solidFill>
                  <a:srgbClr val="94C600">
                    <a:lumMod val="40000"/>
                    <a:lumOff val="60000"/>
                  </a:srgbClr>
                </a:solidFill>
              </a:rPr>
              <a:t>Ст. 6 </a:t>
            </a:r>
            <a:r>
              <a:rPr lang="ru-RU" sz="2200" i="1" u="sng" dirty="0">
                <a:solidFill>
                  <a:srgbClr val="94C600">
                    <a:lumMod val="40000"/>
                    <a:lumOff val="60000"/>
                  </a:srgbClr>
                </a:solidFill>
              </a:rPr>
              <a:t> </a:t>
            </a:r>
            <a:r>
              <a:rPr lang="ru-RU" sz="2200" i="1" dirty="0">
                <a:solidFill>
                  <a:srgbClr val="94C600">
                    <a:lumMod val="40000"/>
                    <a:lumOff val="60000"/>
                  </a:srgbClr>
                </a:solidFill>
              </a:rPr>
              <a:t>Верующие в Фессалониках стали подражать во всех своих делах Господу и Его труженикам. Быть подражателем Господу, это значит стараться поступать в этом мире так, как поступал Он. Это значит во всём искать волю Небесного Отца, быть всегда послушным Ему, быть смиренным и кротким. Дети нередко стараются подражать своим родителям. Если родители подадут им хороший пример, то есть надежда, что и дети будут правильно воспитаны. Наш Господь – самый совершенный пример для нас, Его детей. Подражая Ему и Его слугам, мы преобразимся в тот же образ.</a:t>
            </a:r>
            <a:r>
              <a:rPr lang="ru-RU" sz="2200" dirty="0">
                <a:solidFill>
                  <a:srgbClr val="94C600">
                    <a:lumMod val="40000"/>
                    <a:lumOff val="60000"/>
                  </a:srgbClr>
                </a:solidFill>
              </a:rPr>
              <a:t/>
            </a:r>
            <a:br>
              <a:rPr lang="ru-RU" sz="2200" dirty="0">
                <a:solidFill>
                  <a:srgbClr val="94C600">
                    <a:lumMod val="40000"/>
                    <a:lumOff val="60000"/>
                  </a:srgbClr>
                </a:solidFill>
              </a:rPr>
            </a:br>
            <a:r>
              <a:rPr lang="ru-RU" sz="2200" dirty="0">
                <a:solidFill>
                  <a:srgbClr val="94C600">
                    <a:lumMod val="40000"/>
                    <a:lumOff val="60000"/>
                  </a:srgbClr>
                </a:solidFill>
              </a:rPr>
              <a:t>            </a:t>
            </a:r>
            <a:r>
              <a:rPr lang="ru-RU" sz="2200" i="1" dirty="0">
                <a:solidFill>
                  <a:srgbClr val="94C600">
                    <a:lumMod val="40000"/>
                    <a:lumOff val="60000"/>
                  </a:srgbClr>
                </a:solidFill>
              </a:rPr>
              <a:t>Ещё в этом стихе сказано, что принимающий Слово Божье, будет испытывать радость даже среди скорбей. Эта радость происходит от присутствия Духа Святого в нас и потому она не зависит от обстоятельств.</a:t>
            </a:r>
            <a:r>
              <a:rPr lang="ru-RU" sz="2200" dirty="0">
                <a:solidFill>
                  <a:srgbClr val="94C600">
                    <a:lumMod val="40000"/>
                    <a:lumOff val="60000"/>
                  </a:srgbClr>
                </a:solidFill>
              </a:rPr>
              <a:t/>
            </a:r>
            <a:br>
              <a:rPr lang="ru-RU" sz="2200" dirty="0">
                <a:solidFill>
                  <a:srgbClr val="94C600">
                    <a:lumMod val="40000"/>
                    <a:lumOff val="60000"/>
                  </a:srgbClr>
                </a:solidFill>
              </a:rPr>
            </a:br>
            <a:endParaRPr lang="en-US" sz="2200" dirty="0">
              <a:solidFill>
                <a:srgbClr val="94C600">
                  <a:lumMod val="40000"/>
                  <a:lumOff val="60000"/>
                </a:srgbClr>
              </a:solidFill>
            </a:endParaRPr>
          </a:p>
        </p:txBody>
      </p:sp>
    </p:spTree>
    <p:extLst>
      <p:ext uri="{BB962C8B-B14F-4D97-AF65-F5344CB8AC3E}">
        <p14:creationId xmlns="" xmlns:p14="http://schemas.microsoft.com/office/powerpoint/2010/main" val="3859530038"/>
      </p:ext>
    </p:extLst>
  </p:cSld>
  <p:clrMapOvr>
    <a:masterClrMapping/>
  </p:clrMapOvr>
  <mc:AlternateContent xmlns:mc="http://schemas.openxmlformats.org/markup-compatibility/2006">
    <mc:Choice xmlns=""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1"/>
            <a:ext cx="7920880" cy="2431435"/>
          </a:xfrm>
          <a:prstGeom prst="rect">
            <a:avLst/>
          </a:prstGeom>
        </p:spPr>
        <p:txBody>
          <a:bodyPr wrap="square">
            <a:spAutoFit/>
          </a:bodyPr>
          <a:lstStyle/>
          <a:p>
            <a:pPr defTabSz="720000"/>
            <a:r>
              <a:rPr lang="ru-RU" dirty="0">
                <a:solidFill>
                  <a:prstClr val="white"/>
                </a:solidFill>
              </a:rPr>
              <a:t> </a:t>
            </a:r>
            <a:r>
              <a:rPr lang="ru-RU" sz="1900" b="1" i="1" u="sng" dirty="0">
                <a:solidFill>
                  <a:srgbClr val="94C600">
                    <a:lumMod val="60000"/>
                    <a:lumOff val="40000"/>
                  </a:srgbClr>
                </a:solidFill>
              </a:rPr>
              <a:t>Ст. 7 </a:t>
            </a:r>
            <a:r>
              <a:rPr lang="ru-RU" sz="1900" i="1" dirty="0">
                <a:solidFill>
                  <a:srgbClr val="94C600">
                    <a:lumMod val="60000"/>
                    <a:lumOff val="40000"/>
                  </a:srgbClr>
                </a:solidFill>
              </a:rPr>
              <a:t>Тот, кто выбрал правильный образец для подражания, сам становится образцом для других.</a:t>
            </a:r>
            <a:r>
              <a:rPr lang="ru-RU" sz="1900" dirty="0">
                <a:solidFill>
                  <a:srgbClr val="94C600">
                    <a:lumMod val="60000"/>
                    <a:lumOff val="40000"/>
                  </a:srgbClr>
                </a:solidFill>
              </a:rPr>
              <a:t> </a:t>
            </a:r>
          </a:p>
          <a:p>
            <a:pPr defTabSz="720000"/>
            <a:endParaRPr lang="ru-RU" sz="1900" dirty="0">
              <a:solidFill>
                <a:srgbClr val="94C600">
                  <a:lumMod val="60000"/>
                  <a:lumOff val="40000"/>
                </a:srgbClr>
              </a:solidFill>
            </a:endParaRPr>
          </a:p>
          <a:p>
            <a:r>
              <a:rPr lang="ru-RU" sz="1900" dirty="0">
                <a:solidFill>
                  <a:srgbClr val="94C600">
                    <a:lumMod val="60000"/>
                    <a:lumOff val="40000"/>
                  </a:srgbClr>
                </a:solidFill>
              </a:rPr>
              <a:t>  </a:t>
            </a:r>
            <a:r>
              <a:rPr lang="ru-RU" sz="1900" b="1" i="1" u="sng" dirty="0">
                <a:solidFill>
                  <a:srgbClr val="94C600">
                    <a:lumMod val="60000"/>
                    <a:lumOff val="40000"/>
                  </a:srgbClr>
                </a:solidFill>
              </a:rPr>
              <a:t>Ст. 8 </a:t>
            </a:r>
            <a:r>
              <a:rPr lang="ru-RU" sz="1900" i="1" dirty="0">
                <a:solidFill>
                  <a:srgbClr val="94C600">
                    <a:lumMod val="60000"/>
                    <a:lumOff val="40000"/>
                  </a:srgbClr>
                </a:solidFill>
              </a:rPr>
              <a:t>О фессалоникийцах сказано, что они стали известны, благодаря их вере в Бога. Тот, кто воистину уверовал, не будет скрывать того богатства, которым наделил его Бог. Через жизнь таких людей и другие узнают о Слове Божьем.</a:t>
            </a:r>
            <a:r>
              <a:rPr lang="ru-RU" sz="1900" dirty="0">
                <a:solidFill>
                  <a:srgbClr val="94C600">
                    <a:lumMod val="60000"/>
                    <a:lumOff val="40000"/>
                  </a:srgbClr>
                </a:solidFill>
              </a:rPr>
              <a:t/>
            </a:r>
            <a:br>
              <a:rPr lang="ru-RU" sz="1900" dirty="0">
                <a:solidFill>
                  <a:srgbClr val="94C600">
                    <a:lumMod val="60000"/>
                    <a:lumOff val="40000"/>
                  </a:srgbClr>
                </a:solidFill>
              </a:rPr>
            </a:br>
            <a:endParaRPr lang="en-US" sz="1900" dirty="0">
              <a:solidFill>
                <a:srgbClr val="94C600">
                  <a:lumMod val="60000"/>
                  <a:lumOff val="40000"/>
                </a:srgbClr>
              </a:solidFill>
            </a:endParaRPr>
          </a:p>
        </p:txBody>
      </p:sp>
      <p:sp>
        <p:nvSpPr>
          <p:cNvPr id="3" name="Rectangle 2"/>
          <p:cNvSpPr/>
          <p:nvPr/>
        </p:nvSpPr>
        <p:spPr>
          <a:xfrm>
            <a:off x="323528" y="2495659"/>
            <a:ext cx="8712968" cy="3908762"/>
          </a:xfrm>
          <a:prstGeom prst="rect">
            <a:avLst/>
          </a:prstGeom>
        </p:spPr>
        <p:txBody>
          <a:bodyPr wrap="square">
            <a:spAutoFit/>
          </a:bodyPr>
          <a:lstStyle/>
          <a:p>
            <a:r>
              <a:rPr lang="ru-RU" sz="2000" b="1" i="1" dirty="0">
                <a:solidFill>
                  <a:prstClr val="white"/>
                </a:solidFill>
              </a:rPr>
              <a:t>  </a:t>
            </a:r>
            <a:r>
              <a:rPr lang="ru-RU" sz="1900" b="1" i="1" u="sng" dirty="0">
                <a:solidFill>
                  <a:srgbClr val="94C600">
                    <a:lumMod val="60000"/>
                    <a:lumOff val="40000"/>
                  </a:srgbClr>
                </a:solidFill>
              </a:rPr>
              <a:t>Ст. 9 - 10 </a:t>
            </a:r>
            <a:r>
              <a:rPr lang="ru-RU" sz="1900" i="1" dirty="0">
                <a:solidFill>
                  <a:srgbClr val="94C600">
                    <a:lumMod val="60000"/>
                    <a:lumOff val="40000"/>
                  </a:srgbClr>
                </a:solidFill>
              </a:rPr>
              <a:t>В этих стихах мы находим яркое описание истинного обращения к Богу. Оно обязательно связанно с отказом от идолов. Если мы исследуем слово «идолы», то придём к выводу, что ими являются не только какие-то деревянные, каменные или металлические предметы и изображения. Идолом является всё, что отвлекает нас от Бога.</a:t>
            </a:r>
            <a:r>
              <a:rPr lang="ru-RU" sz="1900" dirty="0">
                <a:solidFill>
                  <a:srgbClr val="94C600">
                    <a:lumMod val="60000"/>
                    <a:lumOff val="40000"/>
                  </a:srgbClr>
                </a:solidFill>
              </a:rPr>
              <a:t/>
            </a:r>
            <a:br>
              <a:rPr lang="ru-RU" sz="1900" dirty="0">
                <a:solidFill>
                  <a:srgbClr val="94C600">
                    <a:lumMod val="60000"/>
                    <a:lumOff val="40000"/>
                  </a:srgbClr>
                </a:solidFill>
              </a:rPr>
            </a:br>
            <a:r>
              <a:rPr lang="ru-RU" sz="1900" dirty="0">
                <a:solidFill>
                  <a:srgbClr val="94C600">
                    <a:lumMod val="60000"/>
                    <a:lumOff val="40000"/>
                  </a:srgbClr>
                </a:solidFill>
              </a:rPr>
              <a:t>            </a:t>
            </a:r>
            <a:r>
              <a:rPr lang="ru-RU" sz="1900" i="1" dirty="0">
                <a:solidFill>
                  <a:srgbClr val="94C600">
                    <a:lumMod val="60000"/>
                    <a:lumOff val="40000"/>
                  </a:srgbClr>
                </a:solidFill>
              </a:rPr>
              <a:t>Однако только отказаться от идолов ещё не достаточно. Нужно теперь служить живому и истинному Богу. Нам следует помнить притчу Иисуса о выметенном, убранном, но не занятом доме. Мало освободиться от нечистоты, нужно посвятить всего себя на служение Господу. (Здесь можно рассказать какой-либо пример жертвенного служения Богу)</a:t>
            </a:r>
            <a:r>
              <a:rPr lang="ru-RU" sz="1900" dirty="0">
                <a:solidFill>
                  <a:srgbClr val="94C600">
                    <a:lumMod val="60000"/>
                    <a:lumOff val="40000"/>
                  </a:srgbClr>
                </a:solidFill>
              </a:rPr>
              <a:t/>
            </a:r>
            <a:br>
              <a:rPr lang="ru-RU" sz="1900" dirty="0">
                <a:solidFill>
                  <a:srgbClr val="94C600">
                    <a:lumMod val="60000"/>
                    <a:lumOff val="40000"/>
                  </a:srgbClr>
                </a:solidFill>
              </a:rPr>
            </a:br>
            <a:r>
              <a:rPr lang="ru-RU" sz="1900" dirty="0">
                <a:solidFill>
                  <a:srgbClr val="94C600">
                    <a:lumMod val="60000"/>
                    <a:lumOff val="40000"/>
                  </a:srgbClr>
                </a:solidFill>
              </a:rPr>
              <a:t>             </a:t>
            </a:r>
            <a:r>
              <a:rPr lang="ru-RU" sz="1900" i="1" dirty="0">
                <a:solidFill>
                  <a:srgbClr val="94C600">
                    <a:lumMod val="60000"/>
                    <a:lumOff val="40000"/>
                  </a:srgbClr>
                </a:solidFill>
              </a:rPr>
              <a:t>Тот, кто воистину обратился к Богу, Живёт в ожидании своего Господа. Но верит в Его воскресение и знает, что Его Спаситель избавит его и от грядущего гнева. (Объяснить, что значит грядущий гнев)</a:t>
            </a:r>
            <a:endParaRPr lang="en-US" sz="1900" dirty="0">
              <a:solidFill>
                <a:srgbClr val="94C600">
                  <a:lumMod val="60000"/>
                  <a:lumOff val="40000"/>
                </a:srgbClr>
              </a:solidFill>
            </a:endParaRPr>
          </a:p>
        </p:txBody>
      </p:sp>
    </p:spTree>
    <p:extLst>
      <p:ext uri="{BB962C8B-B14F-4D97-AF65-F5344CB8AC3E}">
        <p14:creationId xmlns="" xmlns:p14="http://schemas.microsoft.com/office/powerpoint/2010/main" val="983220877"/>
      </p:ext>
    </p:extLst>
  </p:cSld>
  <p:clrMapOvr>
    <a:masterClrMapping/>
  </p:clrMapOvr>
  <mc:AlternateContent xmlns:mc="http://schemas.openxmlformats.org/markup-compatibility/2006">
    <mc:Choice xmlns=""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12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843"/>
            <a:ext cx="8712968" cy="3477875"/>
          </a:xfrm>
          <a:prstGeom prst="rect">
            <a:avLst/>
          </a:prstGeom>
        </p:spPr>
        <p:txBody>
          <a:bodyPr wrap="square">
            <a:spAutoFit/>
          </a:bodyPr>
          <a:lstStyle/>
          <a:p>
            <a:r>
              <a:rPr lang="ru-RU" sz="2000" dirty="0">
                <a:solidFill>
                  <a:srgbClr val="94C600">
                    <a:lumMod val="60000"/>
                    <a:lumOff val="40000"/>
                  </a:srgbClr>
                </a:solidFill>
              </a:rPr>
              <a:t>    Если использовать этот способ построения проповеди, то при подготовке необходимо найти значение непонятных слов и выражений. Это можно сделать как при помощи словарей, так и путём самостоятельного исследования каждого слова в контексте всего Писания. В этой работе вам может помочь симфония.</a:t>
            </a:r>
          </a:p>
          <a:p>
            <a:endParaRPr lang="ru-RU" sz="2000" dirty="0">
              <a:solidFill>
                <a:srgbClr val="94C600">
                  <a:lumMod val="60000"/>
                  <a:lumOff val="40000"/>
                </a:srgbClr>
              </a:solidFill>
            </a:endParaRPr>
          </a:p>
          <a:p>
            <a:r>
              <a:rPr lang="ru-RU" sz="2000" dirty="0">
                <a:solidFill>
                  <a:srgbClr val="94C600">
                    <a:lumMod val="60000"/>
                    <a:lumOff val="40000"/>
                  </a:srgbClr>
                </a:solidFill>
              </a:rPr>
              <a:t/>
            </a:r>
            <a:br>
              <a:rPr lang="ru-RU" sz="2000" dirty="0">
                <a:solidFill>
                  <a:srgbClr val="94C600">
                    <a:lumMod val="60000"/>
                    <a:lumOff val="40000"/>
                  </a:srgbClr>
                </a:solidFill>
              </a:rPr>
            </a:br>
            <a:r>
              <a:rPr lang="ru-RU" sz="2000" dirty="0">
                <a:solidFill>
                  <a:srgbClr val="94C600">
                    <a:lumMod val="60000"/>
                    <a:lumOff val="40000"/>
                  </a:srgbClr>
                </a:solidFill>
              </a:rPr>
              <a:t>     Несмотря на то, что такая проповедь обычно не имеет ярко выраженной центральной мысли, всё же из сказанного необходимо сделать вывод или выводы, которые помогли бы применить на практике затронутые в проповеди истины. </a:t>
            </a:r>
            <a:endParaRPr lang="en-US" sz="2000" dirty="0">
              <a:solidFill>
                <a:srgbClr val="94C600">
                  <a:lumMod val="60000"/>
                  <a:lumOff val="40000"/>
                </a:srgbClr>
              </a:solidFill>
            </a:endParaRPr>
          </a:p>
        </p:txBody>
      </p:sp>
    </p:spTree>
    <p:extLst>
      <p:ext uri="{BB962C8B-B14F-4D97-AF65-F5344CB8AC3E}">
        <p14:creationId xmlns="" xmlns:p14="http://schemas.microsoft.com/office/powerpoint/2010/main" val="3627965936"/>
      </p:ext>
    </p:extLst>
  </p:cSld>
  <p:clrMapOvr>
    <a:masterClrMapping/>
  </p:clrMapOvr>
  <mc:AlternateContent xmlns:mc="http://schemas.openxmlformats.org/markup-compatibility/2006">
    <mc:Choice xmlns=""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1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412776"/>
            <a:ext cx="8458200" cy="2808312"/>
          </a:xfrm>
        </p:spPr>
        <p:txBody>
          <a:bodyPr>
            <a:normAutofit fontScale="77500" lnSpcReduction="20000"/>
          </a:bodyPr>
          <a:lstStyle/>
          <a:p>
            <a:pPr algn="ctr"/>
            <a:r>
              <a:rPr lang="ru-RU" sz="9400" b="1" dirty="0">
                <a:solidFill>
                  <a:schemeClr val="accent5">
                    <a:lumMod val="50000"/>
                  </a:schemeClr>
                </a:solidFill>
              </a:rPr>
              <a:t>Техника построения проповеди</a:t>
            </a:r>
            <a:endParaRPr lang="en-US" sz="9400" b="1" dirty="0">
              <a:solidFill>
                <a:schemeClr val="accent5">
                  <a:lumMod val="50000"/>
                </a:schemeClr>
              </a:solidFill>
            </a:endParaRPr>
          </a:p>
          <a:p>
            <a:pPr algn="ctr"/>
            <a:endParaRPr lang="en-US" dirty="0"/>
          </a:p>
        </p:txBody>
      </p:sp>
    </p:spTree>
    <p:extLst>
      <p:ext uri="{BB962C8B-B14F-4D97-AF65-F5344CB8AC3E}">
        <p14:creationId xmlns="" xmlns:p14="http://schemas.microsoft.com/office/powerpoint/2010/main" val="20158711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676" y="464228"/>
            <a:ext cx="5832648" cy="523220"/>
          </a:xfrm>
          <a:prstGeom prst="rect">
            <a:avLst/>
          </a:prstGeom>
        </p:spPr>
        <p:txBody>
          <a:bodyPr wrap="square">
            <a:spAutoFit/>
          </a:bodyPr>
          <a:lstStyle/>
          <a:p>
            <a:r>
              <a:rPr lang="ru-RU" sz="2800" b="1" u="sng" dirty="0">
                <a:solidFill>
                  <a:srgbClr val="002060"/>
                </a:solidFill>
              </a:rPr>
              <a:t>Отмена</a:t>
            </a:r>
            <a:r>
              <a:rPr lang="ru-RU" sz="2800" b="1" dirty="0">
                <a:solidFill>
                  <a:srgbClr val="002060"/>
                </a:solidFill>
              </a:rPr>
              <a:t> </a:t>
            </a:r>
            <a:r>
              <a:rPr lang="ru-RU" sz="2800" b="1" u="sng" dirty="0">
                <a:solidFill>
                  <a:srgbClr val="002060"/>
                </a:solidFill>
              </a:rPr>
              <a:t>гомилетических</a:t>
            </a:r>
            <a:r>
              <a:rPr lang="ru-RU" sz="2800" b="1" dirty="0">
                <a:solidFill>
                  <a:srgbClr val="002060"/>
                </a:solidFill>
              </a:rPr>
              <a:t> </a:t>
            </a:r>
            <a:r>
              <a:rPr lang="ru-RU" sz="2800" b="1" u="sng" dirty="0">
                <a:solidFill>
                  <a:srgbClr val="002060"/>
                </a:solidFill>
              </a:rPr>
              <a:t>принципов</a:t>
            </a:r>
            <a:r>
              <a:rPr lang="ru-RU" sz="2800" b="1" dirty="0">
                <a:solidFill>
                  <a:srgbClr val="002060"/>
                </a:solidFill>
              </a:rPr>
              <a:t>.</a:t>
            </a:r>
            <a:endParaRPr lang="en-US" sz="2800" b="1" dirty="0">
              <a:solidFill>
                <a:srgbClr val="002060"/>
              </a:solidFill>
            </a:endParaRPr>
          </a:p>
        </p:txBody>
      </p:sp>
      <p:sp>
        <p:nvSpPr>
          <p:cNvPr id="3" name="Rectangle 2"/>
          <p:cNvSpPr/>
          <p:nvPr/>
        </p:nvSpPr>
        <p:spPr>
          <a:xfrm>
            <a:off x="0" y="1484784"/>
            <a:ext cx="9144000" cy="4832092"/>
          </a:xfrm>
          <a:prstGeom prst="rect">
            <a:avLst/>
          </a:prstGeom>
        </p:spPr>
        <p:txBody>
          <a:bodyPr wrap="square">
            <a:spAutoFit/>
          </a:bodyPr>
          <a:lstStyle/>
          <a:p>
            <a:r>
              <a:rPr lang="en-US" sz="2200" i="1" dirty="0">
                <a:solidFill>
                  <a:srgbClr val="002060"/>
                </a:solidFill>
              </a:rPr>
              <a:t>  </a:t>
            </a:r>
            <a:r>
              <a:rPr lang="ru-RU" sz="2200" i="1" dirty="0">
                <a:solidFill>
                  <a:srgbClr val="002060"/>
                </a:solidFill>
              </a:rPr>
              <a:t>Если весть, полученная от Бога, требует другого способа изложения, не предусмотренного гомилетикой, то не следует втискивать ее в известные проповеднику структуры. Жертвовать в таком случае нужно не вестью, а гомилетической структурой. Однако нужно помнить, что у Бога во всем наблюдается порядок. Поэтому и в изложении вести от Бога должен быть порядок. Это обязывает обдумать способ изложения истины. В большинстве случаев в этом деле может помочь гомилетика. Однако не следует забывать – гомилетика – слуга, а не хозяин.</a:t>
            </a:r>
            <a:endParaRPr lang="en-US" sz="2200" i="1" dirty="0">
              <a:solidFill>
                <a:srgbClr val="002060"/>
              </a:solidFill>
            </a:endParaRPr>
          </a:p>
          <a:p>
            <a:endParaRPr lang="en-US" sz="2200" i="1" dirty="0">
              <a:solidFill>
                <a:srgbClr val="002060"/>
              </a:solidFill>
            </a:endParaRPr>
          </a:p>
          <a:p>
            <a:r>
              <a:rPr lang="en-US" sz="2200" i="1" dirty="0">
                <a:solidFill>
                  <a:srgbClr val="002060"/>
                </a:solidFill>
              </a:rPr>
              <a:t>  </a:t>
            </a:r>
            <a:r>
              <a:rPr lang="ru-RU" sz="2200" i="1" dirty="0">
                <a:solidFill>
                  <a:srgbClr val="002060"/>
                </a:solidFill>
              </a:rPr>
              <a:t>Отмена гомилетических принципов – это скорее исключение, чем правило. Особенно важно помнить это тем, кто склонен за высокой «духовной» фразой скрывать свое нежелание работать над проповедью. Выражение: «Нужно проповедовать в простоте, лишь бы все было от сердца» – не освобождает от труда над проповедью.</a:t>
            </a:r>
            <a:endParaRPr lang="en-US" sz="2200" i="1" dirty="0">
              <a:solidFill>
                <a:srgbClr val="002060"/>
              </a:solidFill>
            </a:endParaRPr>
          </a:p>
        </p:txBody>
      </p:sp>
    </p:spTree>
    <p:extLst>
      <p:ext uri="{BB962C8B-B14F-4D97-AF65-F5344CB8AC3E}">
        <p14:creationId xmlns="" xmlns:p14="http://schemas.microsoft.com/office/powerpoint/2010/main" val="3102037368"/>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16632"/>
            <a:ext cx="6696744" cy="646331"/>
          </a:xfrm>
          <a:prstGeom prst="rect">
            <a:avLst/>
          </a:prstGeom>
        </p:spPr>
        <p:txBody>
          <a:bodyPr wrap="square">
            <a:spAutoFit/>
          </a:bodyPr>
          <a:lstStyle/>
          <a:p>
            <a:r>
              <a:rPr lang="ru-RU" sz="3600" b="1" i="1" u="sng" dirty="0">
                <a:solidFill>
                  <a:srgbClr val="002060"/>
                </a:solidFill>
              </a:rPr>
              <a:t>Гомилетическая</a:t>
            </a:r>
            <a:r>
              <a:rPr lang="ru-RU" sz="3600" b="1" i="1" dirty="0">
                <a:solidFill>
                  <a:srgbClr val="002060"/>
                </a:solidFill>
              </a:rPr>
              <a:t> </a:t>
            </a:r>
            <a:r>
              <a:rPr lang="ru-RU" sz="3600" b="1" i="1" u="sng" dirty="0">
                <a:solidFill>
                  <a:srgbClr val="002060"/>
                </a:solidFill>
              </a:rPr>
              <a:t>структура</a:t>
            </a:r>
            <a:r>
              <a:rPr lang="ru-RU" sz="3600" b="1" i="1" dirty="0">
                <a:solidFill>
                  <a:srgbClr val="002060"/>
                </a:solidFill>
              </a:rPr>
              <a:t>.</a:t>
            </a:r>
            <a:endParaRPr lang="en-US" sz="3600" b="1" i="1" dirty="0">
              <a:solidFill>
                <a:srgbClr val="002060"/>
              </a:solidFill>
            </a:endParaRPr>
          </a:p>
        </p:txBody>
      </p:sp>
      <p:sp>
        <p:nvSpPr>
          <p:cNvPr id="3" name="Rectangle 2"/>
          <p:cNvSpPr/>
          <p:nvPr/>
        </p:nvSpPr>
        <p:spPr>
          <a:xfrm>
            <a:off x="251519" y="836712"/>
            <a:ext cx="8777471" cy="5632311"/>
          </a:xfrm>
          <a:prstGeom prst="rect">
            <a:avLst/>
          </a:prstGeom>
        </p:spPr>
        <p:txBody>
          <a:bodyPr wrap="square">
            <a:spAutoFit/>
          </a:bodyPr>
          <a:lstStyle/>
          <a:p>
            <a:r>
              <a:rPr lang="ru-RU" sz="2400" b="1" dirty="0">
                <a:solidFill>
                  <a:srgbClr val="002060"/>
                </a:solidFill>
              </a:rPr>
              <a:t>Заголовок</a:t>
            </a:r>
            <a:r>
              <a:rPr lang="en-US" sz="2400" b="1" dirty="0">
                <a:solidFill>
                  <a:srgbClr val="002060"/>
                </a:solidFill>
              </a:rPr>
              <a:t>                                        </a:t>
            </a:r>
            <a:r>
              <a:rPr lang="ru-RU" sz="2400" b="1" dirty="0">
                <a:solidFill>
                  <a:srgbClr val="002060"/>
                </a:solidFill>
              </a:rPr>
              <a:t>Текст</a:t>
            </a:r>
            <a:r>
              <a:rPr lang="en-US" sz="2400" b="1" dirty="0">
                <a:solidFill>
                  <a:srgbClr val="002060"/>
                </a:solidFill>
              </a:rPr>
              <a:t>              </a:t>
            </a:r>
            <a:endParaRPr lang="en-US" sz="2400" dirty="0">
              <a:solidFill>
                <a:srgbClr val="002060"/>
              </a:solidFill>
            </a:endParaRPr>
          </a:p>
          <a:p>
            <a:r>
              <a:rPr lang="ru-RU" sz="2400" b="1" dirty="0">
                <a:solidFill>
                  <a:srgbClr val="002060"/>
                </a:solidFill>
              </a:rPr>
              <a:t>		Введение</a:t>
            </a:r>
            <a:endParaRPr lang="en-US" sz="2400" dirty="0">
              <a:solidFill>
                <a:srgbClr val="002060"/>
              </a:solidFill>
            </a:endParaRPr>
          </a:p>
          <a:p>
            <a:r>
              <a:rPr lang="ru-RU" sz="2400" b="1" dirty="0">
                <a:solidFill>
                  <a:srgbClr val="002060"/>
                </a:solidFill>
              </a:rPr>
              <a:t>		Стержневое высказывание</a:t>
            </a:r>
            <a:endParaRPr lang="en-US" sz="2400" dirty="0">
              <a:solidFill>
                <a:srgbClr val="002060"/>
              </a:solidFill>
            </a:endParaRPr>
          </a:p>
          <a:p>
            <a:r>
              <a:rPr lang="ru-RU" sz="2400" b="1" dirty="0">
                <a:solidFill>
                  <a:srgbClr val="002060"/>
                </a:solidFill>
              </a:rPr>
              <a:t>		Вопросительное предложение</a:t>
            </a:r>
            <a:endParaRPr lang="en-US" sz="2400" dirty="0">
              <a:solidFill>
                <a:srgbClr val="002060"/>
              </a:solidFill>
            </a:endParaRPr>
          </a:p>
          <a:p>
            <a:r>
              <a:rPr lang="ru-RU" sz="2400" b="1" dirty="0">
                <a:solidFill>
                  <a:srgbClr val="002060"/>
                </a:solidFill>
              </a:rPr>
              <a:t>Переходное предложение /вспомогательное слово/</a:t>
            </a:r>
            <a:endParaRPr lang="en-US" sz="2400" dirty="0">
              <a:solidFill>
                <a:srgbClr val="002060"/>
              </a:solidFill>
            </a:endParaRPr>
          </a:p>
          <a:p>
            <a:r>
              <a:rPr lang="ru-RU" sz="2400" b="1" dirty="0">
                <a:solidFill>
                  <a:srgbClr val="002060"/>
                </a:solidFill>
              </a:rPr>
              <a:t>1.Основной пункт</a:t>
            </a:r>
            <a:endParaRPr lang="en-US" sz="2400" dirty="0">
              <a:solidFill>
                <a:srgbClr val="002060"/>
              </a:solidFill>
            </a:endParaRPr>
          </a:p>
          <a:p>
            <a:r>
              <a:rPr lang="ru-RU" sz="2400" b="1" dirty="0">
                <a:solidFill>
                  <a:srgbClr val="002060"/>
                </a:solidFill>
              </a:rPr>
              <a:t>	1.1.Первый подпункт</a:t>
            </a:r>
            <a:endParaRPr lang="en-US" sz="2400" dirty="0">
              <a:solidFill>
                <a:srgbClr val="002060"/>
              </a:solidFill>
            </a:endParaRPr>
          </a:p>
          <a:p>
            <a:r>
              <a:rPr lang="ru-RU" sz="2400" b="1" dirty="0">
                <a:solidFill>
                  <a:srgbClr val="002060"/>
                </a:solidFill>
              </a:rPr>
              <a:t>	1.2.Второй подпункт</a:t>
            </a:r>
            <a:endParaRPr lang="en-US" sz="2400" dirty="0">
              <a:solidFill>
                <a:srgbClr val="002060"/>
              </a:solidFill>
            </a:endParaRPr>
          </a:p>
          <a:p>
            <a:r>
              <a:rPr lang="ru-RU" sz="2400" b="1" i="1" dirty="0">
                <a:solidFill>
                  <a:srgbClr val="002060"/>
                </a:solidFill>
              </a:rPr>
              <a:t>Переход</a:t>
            </a:r>
            <a:endParaRPr lang="en-US" sz="2400" i="1" dirty="0">
              <a:solidFill>
                <a:srgbClr val="002060"/>
              </a:solidFill>
            </a:endParaRPr>
          </a:p>
          <a:p>
            <a:r>
              <a:rPr lang="ru-RU" sz="2400" b="1" dirty="0">
                <a:solidFill>
                  <a:srgbClr val="002060"/>
                </a:solidFill>
              </a:rPr>
              <a:t>2. Основной пункт</a:t>
            </a:r>
            <a:endParaRPr lang="en-US" sz="2400" dirty="0">
              <a:solidFill>
                <a:srgbClr val="002060"/>
              </a:solidFill>
            </a:endParaRPr>
          </a:p>
          <a:p>
            <a:r>
              <a:rPr lang="ru-RU" sz="2400" b="1" dirty="0">
                <a:solidFill>
                  <a:srgbClr val="002060"/>
                </a:solidFill>
              </a:rPr>
              <a:t>	2.1.Первый подпункт</a:t>
            </a:r>
            <a:endParaRPr lang="en-US" sz="2400" dirty="0">
              <a:solidFill>
                <a:srgbClr val="002060"/>
              </a:solidFill>
            </a:endParaRPr>
          </a:p>
          <a:p>
            <a:r>
              <a:rPr lang="ru-RU" sz="2400" b="1" dirty="0">
                <a:solidFill>
                  <a:srgbClr val="002060"/>
                </a:solidFill>
              </a:rPr>
              <a:t>	2.2.Второй подпункт</a:t>
            </a:r>
            <a:endParaRPr lang="en-US" sz="2400" dirty="0">
              <a:solidFill>
                <a:srgbClr val="002060"/>
              </a:solidFill>
            </a:endParaRPr>
          </a:p>
          <a:p>
            <a:r>
              <a:rPr lang="ru-RU" sz="2400" b="1" dirty="0">
                <a:solidFill>
                  <a:srgbClr val="002060"/>
                </a:solidFill>
              </a:rPr>
              <a:t>	2.3.Третий подпункт</a:t>
            </a:r>
            <a:endParaRPr lang="en-US" sz="2400" dirty="0">
              <a:solidFill>
                <a:srgbClr val="002060"/>
              </a:solidFill>
            </a:endParaRPr>
          </a:p>
          <a:p>
            <a:r>
              <a:rPr lang="ru-RU" sz="2400" b="1" i="1" dirty="0">
                <a:solidFill>
                  <a:srgbClr val="002060"/>
                </a:solidFill>
              </a:rPr>
              <a:t>Переход </a:t>
            </a:r>
            <a:endParaRPr lang="en-US" sz="2400" i="1" dirty="0">
              <a:solidFill>
                <a:srgbClr val="002060"/>
              </a:solidFill>
            </a:endParaRPr>
          </a:p>
          <a:p>
            <a:r>
              <a:rPr lang="ru-RU" sz="2400" b="1" dirty="0">
                <a:solidFill>
                  <a:srgbClr val="002060"/>
                </a:solidFill>
              </a:rPr>
              <a:t>Заключение</a:t>
            </a:r>
            <a:endParaRPr lang="en-US" sz="2400" dirty="0">
              <a:solidFill>
                <a:srgbClr val="002060"/>
              </a:solidFill>
            </a:endParaRPr>
          </a:p>
        </p:txBody>
      </p:sp>
    </p:spTree>
    <p:extLst>
      <p:ext uri="{BB962C8B-B14F-4D97-AF65-F5344CB8AC3E}">
        <p14:creationId xmlns="" xmlns:p14="http://schemas.microsoft.com/office/powerpoint/2010/main" val="1335440530"/>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6632"/>
            <a:ext cx="7776864" cy="523220"/>
          </a:xfrm>
          <a:prstGeom prst="rect">
            <a:avLst/>
          </a:prstGeom>
        </p:spPr>
        <p:txBody>
          <a:bodyPr wrap="square">
            <a:spAutoFit/>
          </a:bodyPr>
          <a:lstStyle/>
          <a:p>
            <a:r>
              <a:rPr lang="ru-RU" sz="2800" b="1" i="1" dirty="0">
                <a:solidFill>
                  <a:prstClr val="black"/>
                </a:solidFill>
              </a:rPr>
              <a:t>Последовательность приготовления проповеди</a:t>
            </a:r>
            <a:endParaRPr lang="en-US" sz="2800" b="1" i="1" dirty="0">
              <a:solidFill>
                <a:prstClr val="black"/>
              </a:solidFill>
            </a:endParaRPr>
          </a:p>
        </p:txBody>
      </p:sp>
      <p:sp>
        <p:nvSpPr>
          <p:cNvPr id="5" name="Rectangle 4"/>
          <p:cNvSpPr/>
          <p:nvPr/>
        </p:nvSpPr>
        <p:spPr>
          <a:xfrm>
            <a:off x="0" y="548680"/>
            <a:ext cx="9144000" cy="6370975"/>
          </a:xfrm>
          <a:prstGeom prst="rect">
            <a:avLst/>
          </a:prstGeom>
        </p:spPr>
        <p:txBody>
          <a:bodyPr wrap="square">
            <a:spAutoFit/>
            <a:scene3d>
              <a:camera prst="orthographicFront"/>
              <a:lightRig rig="threePt" dir="t"/>
            </a:scene3d>
            <a:sp3d/>
          </a:bodyPr>
          <a:lstStyle/>
          <a:p>
            <a:pPr marL="285750" indent="-285750">
              <a:buFont typeface="Wingdings" pitchFamily="2" charset="2"/>
              <a:buChar char="ü"/>
            </a:pPr>
            <a:r>
              <a:rPr lang="ru-RU" sz="1700" b="1" dirty="0">
                <a:solidFill>
                  <a:prstClr val="black"/>
                </a:solidFill>
              </a:rPr>
              <a:t>Чтение Слова Божьего, молитва об откровении.</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Извлечение (получение) духовного урока</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Формулирование главной мысли (стержневого высказывания).</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Размышление о том, как передать свои мысли. Поиск ключевого слова.</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Формулирование вопроса проповеди (если проповедник хочет его задать в начале проповеди)</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Формулирование переходного предложения</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Основные пункты</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Подпункты</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Переходы</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Заключение</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Введение</a:t>
            </a:r>
            <a:endParaRPr lang="en-US" sz="1700" b="1" dirty="0">
              <a:solidFill>
                <a:prstClr val="black"/>
              </a:solidFill>
            </a:endParaRPr>
          </a:p>
          <a:p>
            <a:pPr marL="285750" indent="-285750">
              <a:buFont typeface="Wingdings" pitchFamily="2" charset="2"/>
              <a:buChar char="ü"/>
            </a:pPr>
            <a:endParaRPr lang="en-US" sz="1700" b="1" dirty="0">
              <a:solidFill>
                <a:prstClr val="black"/>
              </a:solidFill>
            </a:endParaRPr>
          </a:p>
          <a:p>
            <a:pPr marL="285750" indent="-285750">
              <a:buFont typeface="Wingdings" pitchFamily="2" charset="2"/>
              <a:buChar char="ü"/>
            </a:pPr>
            <a:r>
              <a:rPr lang="ru-RU" sz="1700" b="1" dirty="0">
                <a:solidFill>
                  <a:prstClr val="black"/>
                </a:solidFill>
              </a:rPr>
              <a:t>Заголовок</a:t>
            </a:r>
            <a:endParaRPr lang="en-US" sz="1700" b="1" dirty="0">
              <a:solidFill>
                <a:prstClr val="black"/>
              </a:solidFill>
            </a:endParaRPr>
          </a:p>
        </p:txBody>
      </p:sp>
    </p:spTree>
    <p:extLst>
      <p:ext uri="{BB962C8B-B14F-4D97-AF65-F5344CB8AC3E}">
        <p14:creationId xmlns="" xmlns:p14="http://schemas.microsoft.com/office/powerpoint/2010/main" val="4008155834"/>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75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75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down)">
                                      <p:cBhvr>
                                        <p:cTn id="27" dur="75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down)">
                                      <p:cBhvr>
                                        <p:cTn id="32" dur="75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wipe(down)">
                                      <p:cBhvr>
                                        <p:cTn id="37" dur="75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wipe(down)">
                                      <p:cBhvr>
                                        <p:cTn id="42" dur="75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wipe(down)">
                                      <p:cBhvr>
                                        <p:cTn id="47" dur="750"/>
                                        <p:tgtEl>
                                          <p:spTgt spid="5">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18" end="18"/>
                                            </p:txEl>
                                          </p:spTgt>
                                        </p:tgtEl>
                                        <p:attrNameLst>
                                          <p:attrName>style.visibility</p:attrName>
                                        </p:attrNameLst>
                                      </p:cBhvr>
                                      <p:to>
                                        <p:strVal val="visible"/>
                                      </p:to>
                                    </p:set>
                                    <p:animEffect transition="in" filter="wipe(down)">
                                      <p:cBhvr>
                                        <p:cTn id="52" dur="750"/>
                                        <p:tgtEl>
                                          <p:spTgt spid="5">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xEl>
                                              <p:pRg st="20" end="20"/>
                                            </p:txEl>
                                          </p:spTgt>
                                        </p:tgtEl>
                                        <p:attrNameLst>
                                          <p:attrName>style.visibility</p:attrName>
                                        </p:attrNameLst>
                                      </p:cBhvr>
                                      <p:to>
                                        <p:strVal val="visible"/>
                                      </p:to>
                                    </p:set>
                                    <p:animEffect transition="in" filter="wipe(down)">
                                      <p:cBhvr>
                                        <p:cTn id="57" dur="750"/>
                                        <p:tgtEl>
                                          <p:spTgt spid="5">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
                                            <p:txEl>
                                              <p:pRg st="22" end="22"/>
                                            </p:txEl>
                                          </p:spTgt>
                                        </p:tgtEl>
                                        <p:attrNameLst>
                                          <p:attrName>style.visibility</p:attrName>
                                        </p:attrNameLst>
                                      </p:cBhvr>
                                      <p:to>
                                        <p:strVal val="visible"/>
                                      </p:to>
                                    </p:set>
                                    <p:animEffect transition="in" filter="wipe(down)">
                                      <p:cBhvr>
                                        <p:cTn id="62" dur="750"/>
                                        <p:tgtEl>
                                          <p:spTgt spid="5">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173765"/>
            <a:ext cx="3114058" cy="769441"/>
          </a:xfrm>
          <a:prstGeom prst="rect">
            <a:avLst/>
          </a:prstGeom>
        </p:spPr>
        <p:txBody>
          <a:bodyPr wrap="none" anchor="ctr">
            <a:spAutoFit/>
          </a:bodyPr>
          <a:lstStyle/>
          <a:p>
            <a:r>
              <a:rPr lang="ru-RU" sz="4400" b="1" dirty="0">
                <a:solidFill>
                  <a:srgbClr val="94734E">
                    <a:lumMod val="50000"/>
                  </a:srgbClr>
                </a:solidFill>
              </a:rPr>
              <a:t>Вступление.</a:t>
            </a:r>
            <a:endParaRPr lang="en-US" sz="4400" b="1" dirty="0">
              <a:solidFill>
                <a:srgbClr val="94734E">
                  <a:lumMod val="50000"/>
                </a:srgbClr>
              </a:solidFill>
            </a:endParaRPr>
          </a:p>
        </p:txBody>
      </p:sp>
      <p:sp>
        <p:nvSpPr>
          <p:cNvPr id="5" name="Rectangle 4"/>
          <p:cNvSpPr/>
          <p:nvPr/>
        </p:nvSpPr>
        <p:spPr>
          <a:xfrm>
            <a:off x="827584" y="1268760"/>
            <a:ext cx="7704856" cy="3970318"/>
          </a:xfrm>
          <a:prstGeom prst="rect">
            <a:avLst/>
          </a:prstGeom>
        </p:spPr>
        <p:txBody>
          <a:bodyPr wrap="square">
            <a:spAutoFit/>
          </a:bodyPr>
          <a:lstStyle/>
          <a:p>
            <a:r>
              <a:rPr lang="ru-RU" sz="2800" dirty="0">
                <a:solidFill>
                  <a:srgbClr val="94734E">
                    <a:lumMod val="50000"/>
                  </a:srgbClr>
                </a:solidFill>
                <a:latin typeface="Franklin Gothic Medium"/>
              </a:rPr>
              <a:t>Вступление – это вводная часть проповеди, имеющая своей целью:</a:t>
            </a:r>
            <a:endParaRPr lang="en-US" sz="2800" dirty="0">
              <a:solidFill>
                <a:srgbClr val="94734E">
                  <a:lumMod val="50000"/>
                </a:srgbClr>
              </a:solidFill>
              <a:latin typeface="Franklin Gothic Medium"/>
            </a:endParaRPr>
          </a:p>
          <a:p>
            <a:endParaRPr lang="en-US" sz="2800" dirty="0">
              <a:solidFill>
                <a:srgbClr val="94734E">
                  <a:lumMod val="50000"/>
                </a:srgbClr>
              </a:solidFill>
              <a:latin typeface="Franklin Gothic Medium"/>
            </a:endParaRPr>
          </a:p>
          <a:p>
            <a:r>
              <a:rPr lang="ru-RU" sz="2800" dirty="0">
                <a:solidFill>
                  <a:srgbClr val="94734E">
                    <a:lumMod val="50000"/>
                  </a:srgbClr>
                </a:solidFill>
                <a:latin typeface="Franklin Gothic Medium"/>
              </a:rPr>
              <a:t>1.Выразить тему.</a:t>
            </a:r>
            <a:endParaRPr lang="en-US" sz="2800" dirty="0">
              <a:solidFill>
                <a:srgbClr val="94734E">
                  <a:lumMod val="50000"/>
                </a:srgbClr>
              </a:solidFill>
              <a:latin typeface="Franklin Gothic Medium"/>
            </a:endParaRPr>
          </a:p>
          <a:p>
            <a:endParaRPr lang="en-US" sz="2800" dirty="0">
              <a:solidFill>
                <a:srgbClr val="94734E">
                  <a:lumMod val="50000"/>
                </a:srgbClr>
              </a:solidFill>
              <a:latin typeface="Franklin Gothic Medium"/>
            </a:endParaRPr>
          </a:p>
          <a:p>
            <a:r>
              <a:rPr lang="ru-RU" sz="2800" dirty="0">
                <a:solidFill>
                  <a:srgbClr val="94734E">
                    <a:lumMod val="50000"/>
                  </a:srgbClr>
                </a:solidFill>
                <a:latin typeface="Franklin Gothic Medium"/>
              </a:rPr>
              <a:t>2.Привлечь внимание слушателя к духовной истине.</a:t>
            </a:r>
            <a:endParaRPr lang="en-US" sz="2800" dirty="0">
              <a:solidFill>
                <a:srgbClr val="94734E">
                  <a:lumMod val="50000"/>
                </a:srgbClr>
              </a:solidFill>
              <a:latin typeface="Franklin Gothic Medium"/>
            </a:endParaRPr>
          </a:p>
          <a:p>
            <a:endParaRPr lang="en-US" sz="2800" dirty="0">
              <a:solidFill>
                <a:srgbClr val="94734E">
                  <a:lumMod val="50000"/>
                </a:srgbClr>
              </a:solidFill>
              <a:latin typeface="Franklin Gothic Medium"/>
            </a:endParaRPr>
          </a:p>
          <a:p>
            <a:r>
              <a:rPr lang="ru-RU" sz="2800" dirty="0">
                <a:solidFill>
                  <a:srgbClr val="94734E">
                    <a:lumMod val="50000"/>
                  </a:srgbClr>
                </a:solidFill>
                <a:latin typeface="Franklin Gothic Medium"/>
              </a:rPr>
              <a:t>3.Дать предварительный обзор проповеди.</a:t>
            </a:r>
            <a:endParaRPr lang="en-US" sz="2800" dirty="0">
              <a:solidFill>
                <a:srgbClr val="94734E">
                  <a:lumMod val="50000"/>
                </a:srgbClr>
              </a:solidFill>
              <a:latin typeface="Franklin Gothic Medium"/>
            </a:endParaRPr>
          </a:p>
        </p:txBody>
      </p:sp>
    </p:spTree>
    <p:extLst>
      <p:ext uri="{BB962C8B-B14F-4D97-AF65-F5344CB8AC3E}">
        <p14:creationId xmlns="" xmlns:p14="http://schemas.microsoft.com/office/powerpoint/2010/main" val="2111756312"/>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75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88640"/>
            <a:ext cx="5901424" cy="584775"/>
          </a:xfrm>
          <a:prstGeom prst="rect">
            <a:avLst/>
          </a:prstGeom>
        </p:spPr>
        <p:txBody>
          <a:bodyPr wrap="none">
            <a:spAutoFit/>
          </a:bodyPr>
          <a:lstStyle/>
          <a:p>
            <a:r>
              <a:rPr lang="ru-RU" sz="3200" b="1" dirty="0">
                <a:solidFill>
                  <a:srgbClr val="94734E">
                    <a:lumMod val="50000"/>
                  </a:srgbClr>
                </a:solidFill>
              </a:rPr>
              <a:t>Признаки хорошего вступления:</a:t>
            </a:r>
            <a:endParaRPr lang="en-US" sz="3200" b="1" dirty="0">
              <a:solidFill>
                <a:srgbClr val="94734E">
                  <a:lumMod val="50000"/>
                </a:srgbClr>
              </a:solidFill>
            </a:endParaRPr>
          </a:p>
        </p:txBody>
      </p:sp>
      <p:sp>
        <p:nvSpPr>
          <p:cNvPr id="3" name="Rectangle 2"/>
          <p:cNvSpPr/>
          <p:nvPr/>
        </p:nvSpPr>
        <p:spPr>
          <a:xfrm>
            <a:off x="52136" y="1268760"/>
            <a:ext cx="9036496" cy="4401205"/>
          </a:xfrm>
          <a:prstGeom prst="rect">
            <a:avLst/>
          </a:prstGeom>
        </p:spPr>
        <p:txBody>
          <a:bodyPr wrap="square">
            <a:spAutoFit/>
          </a:bodyPr>
          <a:lstStyle/>
          <a:p>
            <a:r>
              <a:rPr lang="en-US" sz="2800" dirty="0">
                <a:solidFill>
                  <a:srgbClr val="94734E">
                    <a:lumMod val="50000"/>
                  </a:srgbClr>
                </a:solidFill>
                <a:latin typeface="Arial Unicode MS" pitchFamily="34" charset="-128"/>
                <a:ea typeface="Arial Unicode MS" pitchFamily="34" charset="-128"/>
                <a:cs typeface="Arial Unicode MS" pitchFamily="34" charset="-128"/>
              </a:rPr>
              <a:t>1. </a:t>
            </a:r>
            <a:r>
              <a:rPr lang="ru-RU" sz="2800" dirty="0">
                <a:solidFill>
                  <a:srgbClr val="94734E">
                    <a:lumMod val="50000"/>
                  </a:srgbClr>
                </a:solidFill>
                <a:latin typeface="Arial Unicode MS" pitchFamily="34" charset="-128"/>
                <a:ea typeface="Arial Unicode MS" pitchFamily="34" charset="-128"/>
                <a:cs typeface="Arial Unicode MS" pitchFamily="34" charset="-128"/>
              </a:rPr>
              <a:t>Хорошо подготовленное и целенаправленное.</a:t>
            </a:r>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pPr marL="514350" indent="-514350">
              <a:buFontTx/>
              <a:buAutoNum type="arabicPeriod"/>
            </a:pPr>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r>
              <a:rPr lang="ru-RU" sz="2800" dirty="0">
                <a:solidFill>
                  <a:srgbClr val="94734E">
                    <a:lumMod val="50000"/>
                  </a:srgbClr>
                </a:solidFill>
                <a:latin typeface="Arial Unicode MS" pitchFamily="34" charset="-128"/>
                <a:ea typeface="Arial Unicode MS" pitchFamily="34" charset="-128"/>
                <a:cs typeface="Arial Unicode MS" pitchFamily="34" charset="-128"/>
              </a:rPr>
              <a:t>2. Связанное с темой.</a:t>
            </a:r>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r>
              <a:rPr lang="ru-RU" sz="2800" dirty="0">
                <a:solidFill>
                  <a:srgbClr val="94734E">
                    <a:lumMod val="50000"/>
                  </a:srgbClr>
                </a:solidFill>
                <a:latin typeface="Arial Unicode MS" pitchFamily="34" charset="-128"/>
                <a:ea typeface="Arial Unicode MS" pitchFamily="34" charset="-128"/>
                <a:cs typeface="Arial Unicode MS" pitchFamily="34" charset="-128"/>
              </a:rPr>
              <a:t>3. Подчеркивающее важность темы.</a:t>
            </a:r>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r>
              <a:rPr lang="ru-RU" sz="2800" dirty="0">
                <a:solidFill>
                  <a:srgbClr val="94734E">
                    <a:lumMod val="50000"/>
                  </a:srgbClr>
                </a:solidFill>
                <a:latin typeface="Arial Unicode MS" pitchFamily="34" charset="-128"/>
                <a:ea typeface="Arial Unicode MS" pitchFamily="34" charset="-128"/>
                <a:cs typeface="Arial Unicode MS" pitchFamily="34" charset="-128"/>
              </a:rPr>
              <a:t>4. Не длинное (не более 10% от всей проповеди).</a:t>
            </a:r>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a:p>
            <a:r>
              <a:rPr lang="ru-RU" sz="2800" dirty="0">
                <a:solidFill>
                  <a:srgbClr val="94734E">
                    <a:lumMod val="50000"/>
                  </a:srgbClr>
                </a:solidFill>
                <a:latin typeface="Arial Unicode MS" pitchFamily="34" charset="-128"/>
                <a:ea typeface="Arial Unicode MS" pitchFamily="34" charset="-128"/>
                <a:cs typeface="Arial Unicode MS" pitchFamily="34" charset="-128"/>
              </a:rPr>
              <a:t>5. Практичное и максимально приближенное к реальной жизни.</a:t>
            </a:r>
            <a:endParaRPr lang="en-US" sz="2800" dirty="0">
              <a:solidFill>
                <a:srgbClr val="94734E">
                  <a:lumMod val="50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2104112003"/>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1282" y="205830"/>
            <a:ext cx="2464649" cy="707886"/>
          </a:xfrm>
          <a:prstGeom prst="rect">
            <a:avLst/>
          </a:prstGeom>
        </p:spPr>
        <p:txBody>
          <a:bodyPr wrap="none">
            <a:spAutoFit/>
          </a:bodyPr>
          <a:lstStyle/>
          <a:p>
            <a:r>
              <a:rPr lang="ru-RU" sz="4000" b="1" dirty="0">
                <a:solidFill>
                  <a:srgbClr val="94734E">
                    <a:lumMod val="50000"/>
                  </a:srgbClr>
                </a:solidFill>
                <a:cs typeface="Aharoni" pitchFamily="2" charset="-79"/>
              </a:rPr>
              <a:t>Заголовок</a:t>
            </a:r>
            <a:endParaRPr lang="en-US" sz="4000" b="1" dirty="0">
              <a:solidFill>
                <a:srgbClr val="94734E">
                  <a:lumMod val="50000"/>
                </a:srgbClr>
              </a:solidFill>
              <a:latin typeface="Aharoni" pitchFamily="2" charset="-79"/>
              <a:cs typeface="Aharoni" pitchFamily="2" charset="-79"/>
            </a:endParaRPr>
          </a:p>
        </p:txBody>
      </p:sp>
      <p:sp>
        <p:nvSpPr>
          <p:cNvPr id="5" name="Rectangle 4"/>
          <p:cNvSpPr/>
          <p:nvPr/>
        </p:nvSpPr>
        <p:spPr>
          <a:xfrm>
            <a:off x="82372" y="1988840"/>
            <a:ext cx="9036496" cy="2677656"/>
          </a:xfrm>
          <a:prstGeom prst="rect">
            <a:avLst/>
          </a:prstGeom>
        </p:spPr>
        <p:txBody>
          <a:bodyPr wrap="square">
            <a:spAutoFit/>
          </a:bodyPr>
          <a:lstStyle/>
          <a:p>
            <a:r>
              <a:rPr lang="ru-RU" sz="2800" b="1" dirty="0">
                <a:solidFill>
                  <a:srgbClr val="94734E">
                    <a:lumMod val="50000"/>
                  </a:srgbClr>
                </a:solidFill>
              </a:rPr>
              <a:t>Это слово или выражение привлекающее внимание к рассматриваемой теме.</a:t>
            </a:r>
            <a:endParaRPr lang="en-US" sz="2800" b="1" dirty="0">
              <a:solidFill>
                <a:srgbClr val="94734E">
                  <a:lumMod val="50000"/>
                </a:srgbClr>
              </a:solidFill>
              <a:latin typeface="Arial Rounded MT Bold" pitchFamily="34" charset="0"/>
            </a:endParaRPr>
          </a:p>
          <a:p>
            <a:r>
              <a:rPr lang="ru-RU" sz="2800" b="1" dirty="0">
                <a:solidFill>
                  <a:srgbClr val="94734E">
                    <a:lumMod val="50000"/>
                  </a:srgbClr>
                </a:solidFill>
              </a:rPr>
              <a:t>В устной речи заголовок не обязателен. Однако если проповедник имеет побуждение озаглавить проповедь, или готовит ее к публикации в печатном виде, то следует обратить внимание на некоторые правила и советы.</a:t>
            </a:r>
            <a:endParaRPr lang="en-US" sz="2800" b="1" dirty="0">
              <a:solidFill>
                <a:srgbClr val="94734E">
                  <a:lumMod val="50000"/>
                </a:srgbClr>
              </a:solidFill>
              <a:latin typeface="Arial Rounded MT Bold" pitchFamily="34" charset="0"/>
            </a:endParaRPr>
          </a:p>
        </p:txBody>
      </p:sp>
    </p:spTree>
    <p:extLst>
      <p:ext uri="{BB962C8B-B14F-4D97-AF65-F5344CB8AC3E}">
        <p14:creationId xmlns="" xmlns:p14="http://schemas.microsoft.com/office/powerpoint/2010/main" val="481847093"/>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323439"/>
          </a:xfrm>
          <a:prstGeom prst="rect">
            <a:avLst/>
          </a:prstGeom>
        </p:spPr>
        <p:txBody>
          <a:bodyPr wrap="square">
            <a:spAutoFit/>
          </a:bodyPr>
          <a:lstStyle/>
          <a:p>
            <a:pPr algn="ctr"/>
            <a:r>
              <a:rPr lang="ru-RU" sz="4000" dirty="0">
                <a:solidFill>
                  <a:srgbClr val="FFFF00"/>
                </a:solidFill>
              </a:rPr>
              <a:t>Гомилетика условно делится на три раздела:</a:t>
            </a:r>
            <a:endParaRPr lang="en-US" sz="4000" dirty="0">
              <a:solidFill>
                <a:srgbClr val="FFFF00"/>
              </a:solidFill>
            </a:endParaRPr>
          </a:p>
        </p:txBody>
      </p:sp>
      <p:sp>
        <p:nvSpPr>
          <p:cNvPr id="13313" name="Rectangle 1"/>
          <p:cNvSpPr>
            <a:spLocks noChangeArrowheads="1"/>
          </p:cNvSpPr>
          <p:nvPr/>
        </p:nvSpPr>
        <p:spPr bwMode="auto">
          <a:xfrm>
            <a:off x="381000" y="2849001"/>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tabLst>
                <a:tab pos="450850" algn="l"/>
                <a:tab pos="906463" algn="l"/>
              </a:tabLst>
            </a:pPr>
            <a:r>
              <a:rPr lang="ru-RU" sz="2800" dirty="0">
                <a:solidFill>
                  <a:srgbClr val="FFC000"/>
                </a:solidFill>
                <a:latin typeface="Arial" pitchFamily="34" charset="0"/>
                <a:ea typeface="Times New Roman" pitchFamily="18" charset="0"/>
                <a:cs typeface="Times New Roman" pitchFamily="18" charset="0"/>
              </a:rPr>
              <a:t>Личность проповедника</a:t>
            </a:r>
            <a:endParaRPr lang="en-US" sz="2800" dirty="0">
              <a:solidFill>
                <a:srgbClr val="FFC000"/>
              </a:solidFill>
              <a:latin typeface="Arial" pitchFamily="34" charset="0"/>
              <a:cs typeface="Arial" pitchFamily="34" charset="0"/>
            </a:endParaRPr>
          </a:p>
          <a:p>
            <a:pPr eaLnBrk="0" fontAlgn="base" hangingPunct="0">
              <a:spcBef>
                <a:spcPct val="0"/>
              </a:spcBef>
              <a:spcAft>
                <a:spcPct val="0"/>
              </a:spcAft>
              <a:buFontTx/>
              <a:buChar char="•"/>
              <a:tabLst>
                <a:tab pos="450850" algn="l"/>
                <a:tab pos="906463" algn="l"/>
              </a:tabLst>
            </a:pPr>
            <a:r>
              <a:rPr lang="ru-RU" sz="2800" dirty="0">
                <a:solidFill>
                  <a:srgbClr val="FFC000"/>
                </a:solidFill>
                <a:latin typeface="Arial" pitchFamily="34" charset="0"/>
                <a:ea typeface="Times New Roman" pitchFamily="18" charset="0"/>
                <a:cs typeface="Times New Roman" pitchFamily="18" charset="0"/>
              </a:rPr>
              <a:t>Служение проповедника</a:t>
            </a:r>
            <a:endParaRPr lang="en-US" sz="2800" dirty="0">
              <a:solidFill>
                <a:srgbClr val="FFC000"/>
              </a:solidFill>
              <a:latin typeface="Arial" pitchFamily="34" charset="0"/>
              <a:cs typeface="Arial" pitchFamily="34" charset="0"/>
            </a:endParaRPr>
          </a:p>
          <a:p>
            <a:pPr eaLnBrk="0" fontAlgn="base" hangingPunct="0">
              <a:spcBef>
                <a:spcPct val="0"/>
              </a:spcBef>
              <a:spcAft>
                <a:spcPct val="0"/>
              </a:spcAft>
              <a:buFontTx/>
              <a:buChar char="•"/>
              <a:tabLst>
                <a:tab pos="450850" algn="l"/>
                <a:tab pos="906463" algn="l"/>
              </a:tabLst>
            </a:pPr>
            <a:r>
              <a:rPr lang="ru-RU" sz="2800" dirty="0">
                <a:solidFill>
                  <a:srgbClr val="FFC000"/>
                </a:solidFill>
                <a:latin typeface="Arial" pitchFamily="34" charset="0"/>
                <a:ea typeface="Times New Roman" pitchFamily="18" charset="0"/>
                <a:cs typeface="Times New Roman" pitchFamily="18" charset="0"/>
              </a:rPr>
              <a:t>Проповедь, ее структура и построение</a:t>
            </a:r>
            <a:endParaRPr lang="en-US" sz="2800" dirty="0">
              <a:solidFill>
                <a:srgbClr val="FFC000"/>
              </a:solidFill>
              <a:latin typeface="Arial" pitchFamily="34" charset="0"/>
              <a:cs typeface="Arial" pitchFamily="34" charset="0"/>
            </a:endParaRPr>
          </a:p>
          <a:p>
            <a:pPr lvl="1" eaLnBrk="0" fontAlgn="base" hangingPunct="0">
              <a:spcBef>
                <a:spcPct val="0"/>
              </a:spcBef>
              <a:spcAft>
                <a:spcPct val="0"/>
              </a:spcAft>
              <a:buFontTx/>
              <a:buChar char="•"/>
              <a:tabLst>
                <a:tab pos="450850" algn="l"/>
                <a:tab pos="906463" algn="l"/>
              </a:tabLst>
            </a:pPr>
            <a:r>
              <a:rPr lang="ru-RU" sz="2800" i="1" dirty="0">
                <a:solidFill>
                  <a:srgbClr val="FFC000"/>
                </a:solidFill>
                <a:latin typeface="Arial" pitchFamily="34" charset="0"/>
                <a:ea typeface="Times New Roman" pitchFamily="18" charset="0"/>
                <a:cs typeface="Times New Roman" pitchFamily="18" charset="0"/>
              </a:rPr>
              <a:t>Приложение: Риторика</a:t>
            </a:r>
            <a:endParaRPr lang="ru-RU" sz="2800" dirty="0">
              <a:solidFill>
                <a:srgbClr val="FFC000"/>
              </a:solidFill>
              <a:latin typeface="Arial" pitchFamily="34" charset="0"/>
              <a:cs typeface="Arial" pitchFamily="34" charset="0"/>
            </a:endParaRPr>
          </a:p>
        </p:txBody>
      </p:sp>
    </p:spTree>
    <p:extLst>
      <p:ext uri="{BB962C8B-B14F-4D97-AF65-F5344CB8AC3E}">
        <p14:creationId xmlns="" xmlns:p14="http://schemas.microsoft.com/office/powerpoint/2010/main" val="7166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313"/>
                                        </p:tgtEl>
                                        <p:attrNameLst>
                                          <p:attrName>style.visibility</p:attrName>
                                        </p:attrNameLst>
                                      </p:cBhvr>
                                      <p:to>
                                        <p:strVal val="visible"/>
                                      </p:to>
                                    </p:set>
                                    <p:animEffect transition="in" filter="fade">
                                      <p:cBhvr>
                                        <p:cTn id="12" dur="1000"/>
                                        <p:tgtEl>
                                          <p:spTgt spid="13313"/>
                                        </p:tgtEl>
                                      </p:cBhvr>
                                    </p:animEffect>
                                    <p:anim calcmode="lin" valueType="num">
                                      <p:cBhvr>
                                        <p:cTn id="13" dur="1000" fill="hold"/>
                                        <p:tgtEl>
                                          <p:spTgt spid="13313"/>
                                        </p:tgtEl>
                                        <p:attrNameLst>
                                          <p:attrName>ppt_x</p:attrName>
                                        </p:attrNameLst>
                                      </p:cBhvr>
                                      <p:tavLst>
                                        <p:tav tm="0">
                                          <p:val>
                                            <p:strVal val="#ppt_x"/>
                                          </p:val>
                                        </p:tav>
                                        <p:tav tm="100000">
                                          <p:val>
                                            <p:strVal val="#ppt_x"/>
                                          </p:val>
                                        </p:tav>
                                      </p:tavLst>
                                    </p:anim>
                                    <p:anim calcmode="lin" valueType="num">
                                      <p:cBhvr>
                                        <p:cTn id="14" dur="1000" fill="hold"/>
                                        <p:tgtEl>
                                          <p:spTgt spid="133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484784"/>
            <a:ext cx="6336704" cy="3785652"/>
          </a:xfrm>
          <a:prstGeom prst="rect">
            <a:avLst/>
          </a:prstGeom>
        </p:spPr>
        <p:txBody>
          <a:bodyPr wrap="square">
            <a:spAutoFit/>
          </a:bodyPr>
          <a:lstStyle/>
          <a:p>
            <a:pPr marL="342900" indent="-342900">
              <a:buFont typeface="Wingdings" pitchFamily="2" charset="2"/>
              <a:buChar char="ü"/>
            </a:pPr>
            <a:r>
              <a:rPr lang="ru-RU" sz="2400" b="1" dirty="0">
                <a:solidFill>
                  <a:prstClr val="black"/>
                </a:solidFill>
              </a:rPr>
              <a:t>Заголовок должен быть недлинным</a:t>
            </a:r>
            <a:endParaRPr lang="en-US" sz="2400" b="1" dirty="0">
              <a:solidFill>
                <a:prstClr val="black"/>
              </a:solidFill>
            </a:endParaRPr>
          </a:p>
          <a:p>
            <a:pPr marL="342900" indent="-342900">
              <a:buFont typeface="Wingdings" pitchFamily="2" charset="2"/>
              <a:buChar char="ü"/>
            </a:pPr>
            <a:endParaRPr lang="en-US" sz="2400" b="1" dirty="0">
              <a:solidFill>
                <a:prstClr val="black"/>
              </a:solidFill>
            </a:endParaRPr>
          </a:p>
          <a:p>
            <a:pPr marL="342900" indent="-342900">
              <a:buFont typeface="Wingdings" pitchFamily="2" charset="2"/>
              <a:buChar char="ü"/>
            </a:pPr>
            <a:r>
              <a:rPr lang="ru-RU" sz="2400" b="1" dirty="0">
                <a:solidFill>
                  <a:prstClr val="black"/>
                </a:solidFill>
              </a:rPr>
              <a:t>Он должен направлять к теме</a:t>
            </a:r>
            <a:endParaRPr lang="en-US" sz="2400" b="1" dirty="0">
              <a:solidFill>
                <a:prstClr val="black"/>
              </a:solidFill>
            </a:endParaRPr>
          </a:p>
          <a:p>
            <a:pPr marL="342900" indent="-342900">
              <a:buFont typeface="Wingdings" pitchFamily="2" charset="2"/>
              <a:buChar char="ü"/>
            </a:pPr>
            <a:endParaRPr lang="en-US" sz="2400" b="1" dirty="0">
              <a:solidFill>
                <a:prstClr val="black"/>
              </a:solidFill>
            </a:endParaRPr>
          </a:p>
          <a:p>
            <a:pPr marL="342900" indent="-342900">
              <a:buFont typeface="Wingdings" pitchFamily="2" charset="2"/>
              <a:buChar char="ü"/>
            </a:pPr>
            <a:r>
              <a:rPr lang="ru-RU" sz="2400" b="1" dirty="0">
                <a:solidFill>
                  <a:prstClr val="black"/>
                </a:solidFill>
              </a:rPr>
              <a:t>Не должен преследовать цель удивить слушателя или читателя своей необычностью</a:t>
            </a:r>
            <a:endParaRPr lang="en-US" sz="2400" b="1" dirty="0">
              <a:solidFill>
                <a:prstClr val="black"/>
              </a:solidFill>
            </a:endParaRPr>
          </a:p>
          <a:p>
            <a:pPr marL="342900" indent="-342900">
              <a:buFont typeface="Wingdings" pitchFamily="2" charset="2"/>
              <a:buChar char="ü"/>
            </a:pPr>
            <a:endParaRPr lang="en-US" sz="2400" b="1" dirty="0">
              <a:solidFill>
                <a:prstClr val="black"/>
              </a:solidFill>
            </a:endParaRPr>
          </a:p>
          <a:p>
            <a:pPr marL="342900" indent="-342900">
              <a:buFont typeface="Wingdings" pitchFamily="2" charset="2"/>
              <a:buChar char="ü"/>
            </a:pPr>
            <a:r>
              <a:rPr lang="ru-RU" sz="2400" b="1" dirty="0">
                <a:solidFill>
                  <a:prstClr val="black"/>
                </a:solidFill>
              </a:rPr>
              <a:t>Погоня за интересным заголовком – не лучшее занятие</a:t>
            </a:r>
            <a:endParaRPr lang="en-US" sz="2400" b="1" dirty="0">
              <a:solidFill>
                <a:prstClr val="black"/>
              </a:solidFill>
            </a:endParaRPr>
          </a:p>
        </p:txBody>
      </p:sp>
      <p:sp>
        <p:nvSpPr>
          <p:cNvPr id="3" name="Rectangle 2"/>
          <p:cNvSpPr/>
          <p:nvPr/>
        </p:nvSpPr>
        <p:spPr>
          <a:xfrm>
            <a:off x="532112" y="296764"/>
            <a:ext cx="8079776" cy="523220"/>
          </a:xfrm>
          <a:prstGeom prst="rect">
            <a:avLst/>
          </a:prstGeom>
        </p:spPr>
        <p:txBody>
          <a:bodyPr wrap="none">
            <a:spAutoFit/>
          </a:bodyPr>
          <a:lstStyle/>
          <a:p>
            <a:r>
              <a:rPr lang="ru-RU" sz="2800" b="1" dirty="0">
                <a:solidFill>
                  <a:prstClr val="black"/>
                </a:solidFill>
                <a:latin typeface="Arial" pitchFamily="34" charset="0"/>
                <a:cs typeface="Arial" pitchFamily="34" charset="0"/>
              </a:rPr>
              <a:t>Правила и советы по подготовке заголовка.</a:t>
            </a:r>
            <a:endParaRPr lang="en-US" sz="2800" b="1"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2333060180"/>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0817" y="260646"/>
            <a:ext cx="6062365" cy="584775"/>
          </a:xfrm>
          <a:prstGeom prst="rect">
            <a:avLst/>
          </a:prstGeom>
        </p:spPr>
        <p:txBody>
          <a:bodyPr wrap="none">
            <a:spAutoFit/>
          </a:bodyPr>
          <a:lstStyle/>
          <a:p>
            <a:r>
              <a:rPr lang="ru-RU" sz="3200" b="1" i="1" u="sng" dirty="0">
                <a:solidFill>
                  <a:srgbClr val="002060"/>
                </a:solidFill>
                <a:latin typeface="Arial" pitchFamily="34" charset="0"/>
                <a:cs typeface="Arial" pitchFamily="34" charset="0"/>
              </a:rPr>
              <a:t>Стержневое</a:t>
            </a:r>
            <a:r>
              <a:rPr lang="ru-RU" sz="3200" b="1" i="1" dirty="0">
                <a:solidFill>
                  <a:srgbClr val="002060"/>
                </a:solidFill>
                <a:latin typeface="Arial" pitchFamily="34" charset="0"/>
                <a:cs typeface="Arial" pitchFamily="34" charset="0"/>
              </a:rPr>
              <a:t> </a:t>
            </a:r>
            <a:r>
              <a:rPr lang="ru-RU" sz="3200" b="1" i="1" u="sng" dirty="0">
                <a:solidFill>
                  <a:srgbClr val="002060"/>
                </a:solidFill>
                <a:latin typeface="Arial" pitchFamily="34" charset="0"/>
                <a:cs typeface="Arial" pitchFamily="34" charset="0"/>
              </a:rPr>
              <a:t>высказывание</a:t>
            </a:r>
            <a:r>
              <a:rPr lang="ru-RU" sz="3200" b="1" i="1" dirty="0">
                <a:solidFill>
                  <a:srgbClr val="002060"/>
                </a:solidFill>
                <a:latin typeface="Arial" pitchFamily="34" charset="0"/>
                <a:cs typeface="Arial" pitchFamily="34" charset="0"/>
              </a:rPr>
              <a:t>.</a:t>
            </a:r>
            <a:endParaRPr lang="en-US" sz="3200" b="1" i="1" dirty="0">
              <a:solidFill>
                <a:srgbClr val="002060"/>
              </a:solidFill>
              <a:latin typeface="Arial" pitchFamily="34" charset="0"/>
              <a:cs typeface="Arial" pitchFamily="34" charset="0"/>
            </a:endParaRPr>
          </a:p>
        </p:txBody>
      </p:sp>
      <p:sp>
        <p:nvSpPr>
          <p:cNvPr id="3" name="Rectangle 2"/>
          <p:cNvSpPr/>
          <p:nvPr/>
        </p:nvSpPr>
        <p:spPr>
          <a:xfrm>
            <a:off x="0" y="1997839"/>
            <a:ext cx="9144000" cy="4401205"/>
          </a:xfrm>
          <a:prstGeom prst="rect">
            <a:avLst/>
          </a:prstGeom>
        </p:spPr>
        <p:txBody>
          <a:bodyPr wrap="square">
            <a:spAutoFit/>
          </a:bodyPr>
          <a:lstStyle/>
          <a:p>
            <a:r>
              <a:rPr lang="ru-RU" sz="2800" b="1" dirty="0">
                <a:solidFill>
                  <a:srgbClr val="002060"/>
                </a:solidFill>
              </a:rPr>
              <a:t>а) – простое и ясное выражение, знакомящее с темой и основной мыслью, которую проповедник хочет рассмотреть, развить или пояснить.</a:t>
            </a:r>
            <a:endParaRPr lang="en-US" sz="2800" b="1" dirty="0">
              <a:solidFill>
                <a:srgbClr val="002060"/>
              </a:solidFill>
            </a:endParaRPr>
          </a:p>
          <a:p>
            <a:endParaRPr lang="en-US" sz="2800" b="1" dirty="0">
              <a:solidFill>
                <a:srgbClr val="002060"/>
              </a:solidFill>
            </a:endParaRPr>
          </a:p>
          <a:p>
            <a:r>
              <a:rPr lang="ru-RU" sz="2800" b="1" dirty="0">
                <a:solidFill>
                  <a:srgbClr val="002060"/>
                </a:solidFill>
              </a:rPr>
              <a:t>б) – предложение, выражающее основной духовный урок, содержащийся в проповеди.</a:t>
            </a:r>
            <a:endParaRPr lang="en-US" sz="2800" b="1" dirty="0">
              <a:solidFill>
                <a:srgbClr val="002060"/>
              </a:solidFill>
            </a:endParaRPr>
          </a:p>
          <a:p>
            <a:endParaRPr lang="en-US" sz="2800" b="1" dirty="0">
              <a:solidFill>
                <a:srgbClr val="002060"/>
              </a:solidFill>
            </a:endParaRPr>
          </a:p>
          <a:p>
            <a:r>
              <a:rPr lang="ru-RU" sz="2800" b="1" dirty="0">
                <a:solidFill>
                  <a:srgbClr val="002060"/>
                </a:solidFill>
              </a:rPr>
              <a:t>в) – одна из вечных истин Священного Писания, высказанная в применении к сегодняшним		 слушателям.</a:t>
            </a:r>
            <a:endParaRPr lang="en-US" sz="2800" b="1" dirty="0">
              <a:solidFill>
                <a:srgbClr val="002060"/>
              </a:solidFill>
            </a:endParaRPr>
          </a:p>
        </p:txBody>
      </p:sp>
    </p:spTree>
    <p:extLst>
      <p:ext uri="{BB962C8B-B14F-4D97-AF65-F5344CB8AC3E}">
        <p14:creationId xmlns="" xmlns:p14="http://schemas.microsoft.com/office/powerpoint/2010/main" val="3131336894"/>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8640"/>
            <a:ext cx="7800469" cy="646331"/>
          </a:xfrm>
          <a:prstGeom prst="rect">
            <a:avLst/>
          </a:prstGeom>
        </p:spPr>
        <p:txBody>
          <a:bodyPr wrap="none">
            <a:spAutoFit/>
          </a:bodyPr>
          <a:lstStyle/>
          <a:p>
            <a:r>
              <a:rPr lang="ru-RU" sz="3600" b="1" u="sng" dirty="0">
                <a:solidFill>
                  <a:srgbClr val="002060"/>
                </a:solidFill>
              </a:rPr>
              <a:t>Примеры</a:t>
            </a:r>
            <a:r>
              <a:rPr lang="ru-RU" sz="3600" b="1" dirty="0">
                <a:solidFill>
                  <a:srgbClr val="002060"/>
                </a:solidFill>
              </a:rPr>
              <a:t> </a:t>
            </a:r>
            <a:r>
              <a:rPr lang="ru-RU" sz="3600" b="1" u="sng" dirty="0">
                <a:solidFill>
                  <a:srgbClr val="002060"/>
                </a:solidFill>
              </a:rPr>
              <a:t>стержневых</a:t>
            </a:r>
            <a:r>
              <a:rPr lang="ru-RU" sz="3600" b="1" dirty="0">
                <a:solidFill>
                  <a:srgbClr val="002060"/>
                </a:solidFill>
              </a:rPr>
              <a:t> </a:t>
            </a:r>
            <a:r>
              <a:rPr lang="ru-RU" sz="3600" b="1" u="sng" dirty="0">
                <a:solidFill>
                  <a:srgbClr val="002060"/>
                </a:solidFill>
              </a:rPr>
              <a:t>высказываний</a:t>
            </a:r>
            <a:r>
              <a:rPr lang="ru-RU" sz="3600" b="1" dirty="0">
                <a:solidFill>
                  <a:srgbClr val="002060"/>
                </a:solidFill>
              </a:rPr>
              <a:t>.</a:t>
            </a:r>
            <a:endParaRPr lang="en-US" sz="3600" b="1" dirty="0">
              <a:solidFill>
                <a:srgbClr val="002060"/>
              </a:solidFill>
            </a:endParaRPr>
          </a:p>
        </p:txBody>
      </p:sp>
      <p:sp>
        <p:nvSpPr>
          <p:cNvPr id="3" name="Rectangle 2"/>
          <p:cNvSpPr/>
          <p:nvPr/>
        </p:nvSpPr>
        <p:spPr>
          <a:xfrm>
            <a:off x="179512" y="1916832"/>
            <a:ext cx="8784976" cy="3108543"/>
          </a:xfrm>
          <a:prstGeom prst="rect">
            <a:avLst/>
          </a:prstGeom>
        </p:spPr>
        <p:txBody>
          <a:bodyPr wrap="square">
            <a:spAutoFit/>
          </a:bodyPr>
          <a:lstStyle/>
          <a:p>
            <a:pPr marL="457200" indent="-457200">
              <a:buFont typeface="Wingdings" pitchFamily="2" charset="2"/>
              <a:buChar char="Ø"/>
            </a:pPr>
            <a:r>
              <a:rPr lang="ru-RU" sz="2800" b="1" dirty="0">
                <a:solidFill>
                  <a:srgbClr val="002060"/>
                </a:solidFill>
              </a:rPr>
              <a:t>Ежедневное размышление над Словом Божиим жизненно важно для христианина.</a:t>
            </a:r>
            <a:endParaRPr lang="en-US" sz="2800" b="1" dirty="0">
              <a:solidFill>
                <a:srgbClr val="002060"/>
              </a:solidFill>
            </a:endParaRPr>
          </a:p>
          <a:p>
            <a:endParaRPr lang="en-US" sz="2800" b="1" dirty="0">
              <a:solidFill>
                <a:srgbClr val="002060"/>
              </a:solidFill>
            </a:endParaRPr>
          </a:p>
          <a:p>
            <a:pPr marL="457200" indent="-457200">
              <a:buFont typeface="Wingdings" pitchFamily="2" charset="2"/>
              <a:buChar char="Ø"/>
            </a:pPr>
            <a:r>
              <a:rPr lang="ru-RU" sz="2800" b="1" dirty="0">
                <a:solidFill>
                  <a:srgbClr val="002060"/>
                </a:solidFill>
              </a:rPr>
              <a:t>Господь желает поклонения, исходящего из сердца.</a:t>
            </a:r>
            <a:endParaRPr lang="en-US" sz="2800" b="1" dirty="0">
              <a:solidFill>
                <a:srgbClr val="002060"/>
              </a:solidFill>
            </a:endParaRPr>
          </a:p>
          <a:p>
            <a:pPr marL="457200" indent="-457200">
              <a:buFont typeface="Wingdings" pitchFamily="2" charset="2"/>
              <a:buChar char="Ø"/>
            </a:pPr>
            <a:endParaRPr lang="en-US" sz="2800" b="1" dirty="0">
              <a:solidFill>
                <a:srgbClr val="002060"/>
              </a:solidFill>
            </a:endParaRPr>
          </a:p>
          <a:p>
            <a:pPr marL="457200" indent="-457200">
              <a:buFont typeface="Wingdings" pitchFamily="2" charset="2"/>
              <a:buChar char="Ø"/>
            </a:pPr>
            <a:r>
              <a:rPr lang="en-US" sz="2800" b="1" dirty="0">
                <a:solidFill>
                  <a:srgbClr val="002060"/>
                </a:solidFill>
              </a:rPr>
              <a:t> </a:t>
            </a:r>
            <a:r>
              <a:rPr lang="ru-RU" sz="2800" b="1" dirty="0">
                <a:solidFill>
                  <a:srgbClr val="002060"/>
                </a:solidFill>
              </a:rPr>
              <a:t>Любовь ко Христу способствует тому, что мы в </a:t>
            </a:r>
            <a:r>
              <a:rPr lang="en-US" sz="2800" b="1" dirty="0">
                <a:solidFill>
                  <a:srgbClr val="002060"/>
                </a:solidFill>
              </a:rPr>
              <a:t>    </a:t>
            </a:r>
          </a:p>
          <a:p>
            <a:r>
              <a:rPr lang="en-US" sz="2800" b="1" dirty="0">
                <a:solidFill>
                  <a:srgbClr val="002060"/>
                </a:solidFill>
              </a:rPr>
              <a:t>      </a:t>
            </a:r>
            <a:r>
              <a:rPr lang="ru-RU" sz="2800" b="1" dirty="0">
                <a:solidFill>
                  <a:srgbClr val="002060"/>
                </a:solidFill>
              </a:rPr>
              <a:t>служении другим забываем о себе.</a:t>
            </a:r>
            <a:endParaRPr lang="en-US" sz="2800" b="1" dirty="0">
              <a:solidFill>
                <a:srgbClr val="002060"/>
              </a:solidFill>
            </a:endParaRPr>
          </a:p>
        </p:txBody>
      </p:sp>
    </p:spTree>
    <p:extLst>
      <p:ext uri="{BB962C8B-B14F-4D97-AF65-F5344CB8AC3E}">
        <p14:creationId xmlns="" xmlns:p14="http://schemas.microsoft.com/office/powerpoint/2010/main" val="609467813"/>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up)">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4484689" cy="584775"/>
          </a:xfrm>
          <a:prstGeom prst="rect">
            <a:avLst/>
          </a:prstGeom>
        </p:spPr>
        <p:txBody>
          <a:bodyPr wrap="none">
            <a:spAutoFit/>
          </a:bodyPr>
          <a:lstStyle/>
          <a:p>
            <a:r>
              <a:rPr lang="ru-RU" sz="3200" b="1" u="sng" dirty="0">
                <a:solidFill>
                  <a:srgbClr val="002060"/>
                </a:solidFill>
              </a:rPr>
              <a:t>Пример:</a:t>
            </a:r>
            <a:r>
              <a:rPr lang="ru-RU" sz="3200" b="1" dirty="0">
                <a:solidFill>
                  <a:srgbClr val="002060"/>
                </a:solidFill>
              </a:rPr>
              <a:t> Текст: Ефес.2:8</a:t>
            </a:r>
            <a:endParaRPr lang="en-US" sz="3200" b="1" dirty="0">
              <a:solidFill>
                <a:srgbClr val="002060"/>
              </a:solidFill>
            </a:endParaRPr>
          </a:p>
        </p:txBody>
      </p:sp>
      <p:sp>
        <p:nvSpPr>
          <p:cNvPr id="3" name="Rectangle 2"/>
          <p:cNvSpPr/>
          <p:nvPr/>
        </p:nvSpPr>
        <p:spPr>
          <a:xfrm>
            <a:off x="234887" y="1844824"/>
            <a:ext cx="8784976" cy="4154984"/>
          </a:xfrm>
          <a:prstGeom prst="rect">
            <a:avLst/>
          </a:prstGeom>
        </p:spPr>
        <p:txBody>
          <a:bodyPr wrap="square">
            <a:spAutoFit/>
          </a:bodyPr>
          <a:lstStyle/>
          <a:p>
            <a:pPr marL="457200" indent="-457200">
              <a:buFontTx/>
              <a:buAutoNum type="arabicPeriod"/>
            </a:pPr>
            <a:r>
              <a:rPr lang="ru-RU" sz="2400" b="1" dirty="0">
                <a:solidFill>
                  <a:srgbClr val="002060"/>
                </a:solidFill>
              </a:rPr>
              <a:t>Спасение всякого грешника есть результат незаслуженной Божьей милости.</a:t>
            </a:r>
            <a:endParaRPr lang="en-US" sz="2400" b="1" dirty="0">
              <a:solidFill>
                <a:srgbClr val="002060"/>
              </a:solidFill>
            </a:endParaRPr>
          </a:p>
          <a:p>
            <a:pPr marL="457200" indent="-457200">
              <a:buFontTx/>
              <a:buAutoNum type="arabicPeriod"/>
            </a:pPr>
            <a:endParaRPr lang="en-US" sz="2400" b="1" dirty="0">
              <a:solidFill>
                <a:srgbClr val="002060"/>
              </a:solidFill>
            </a:endParaRPr>
          </a:p>
          <a:p>
            <a:r>
              <a:rPr lang="ru-RU" sz="2400" b="1" dirty="0">
                <a:solidFill>
                  <a:srgbClr val="002060"/>
                </a:solidFill>
              </a:rPr>
              <a:t>2. Хотя спасение дается даром, мы получаем его лишь по вере.</a:t>
            </a:r>
            <a:endParaRPr lang="en-US" sz="2400" b="1" dirty="0">
              <a:solidFill>
                <a:srgbClr val="002060"/>
              </a:solidFill>
            </a:endParaRPr>
          </a:p>
          <a:p>
            <a:endParaRPr lang="en-US" sz="2400" b="1" dirty="0">
              <a:solidFill>
                <a:srgbClr val="002060"/>
              </a:solidFill>
            </a:endParaRPr>
          </a:p>
          <a:p>
            <a:r>
              <a:rPr lang="ru-RU" sz="2400" b="1" dirty="0">
                <a:solidFill>
                  <a:srgbClr val="002060"/>
                </a:solidFill>
              </a:rPr>
              <a:t>3. Спасение берет свое начало в благодати Божией.</a:t>
            </a:r>
            <a:endParaRPr lang="en-US" sz="2400" b="1" dirty="0">
              <a:solidFill>
                <a:srgbClr val="002060"/>
              </a:solidFill>
            </a:endParaRPr>
          </a:p>
          <a:p>
            <a:endParaRPr lang="en-US" sz="2400" b="1" dirty="0">
              <a:solidFill>
                <a:srgbClr val="002060"/>
              </a:solidFill>
            </a:endParaRPr>
          </a:p>
          <a:p>
            <a:r>
              <a:rPr lang="ru-RU" sz="2400" b="1" dirty="0">
                <a:solidFill>
                  <a:srgbClr val="002060"/>
                </a:solidFill>
              </a:rPr>
              <a:t>4. Вера принимает то, что дарует Бог.</a:t>
            </a:r>
            <a:endParaRPr lang="en-US" sz="2400" b="1" dirty="0">
              <a:solidFill>
                <a:srgbClr val="002060"/>
              </a:solidFill>
            </a:endParaRPr>
          </a:p>
          <a:p>
            <a:endParaRPr lang="en-US" sz="2400" b="1" dirty="0">
              <a:solidFill>
                <a:srgbClr val="002060"/>
              </a:solidFill>
            </a:endParaRPr>
          </a:p>
          <a:p>
            <a:r>
              <a:rPr lang="ru-RU" sz="2400" b="1" dirty="0">
                <a:solidFill>
                  <a:srgbClr val="002060"/>
                </a:solidFill>
              </a:rPr>
              <a:t>5. Божьи спасительные действия находятся полностью вне человеческих достижений.</a:t>
            </a:r>
            <a:endParaRPr lang="en-US" sz="2400" b="1" dirty="0">
              <a:solidFill>
                <a:srgbClr val="002060"/>
              </a:solidFill>
            </a:endParaRPr>
          </a:p>
        </p:txBody>
      </p:sp>
    </p:spTree>
    <p:extLst>
      <p:ext uri="{BB962C8B-B14F-4D97-AF65-F5344CB8AC3E}">
        <p14:creationId xmlns="" xmlns:p14="http://schemas.microsoft.com/office/powerpoint/2010/main" val="354476222"/>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2393"/>
            <a:ext cx="8928992" cy="1077218"/>
          </a:xfrm>
          <a:prstGeom prst="rect">
            <a:avLst/>
          </a:prstGeom>
        </p:spPr>
        <p:txBody>
          <a:bodyPr wrap="square">
            <a:spAutoFit/>
          </a:bodyPr>
          <a:lstStyle/>
          <a:p>
            <a:pPr algn="ctr"/>
            <a:r>
              <a:rPr lang="ru-RU" sz="3200" b="1" u="sng" dirty="0">
                <a:solidFill>
                  <a:srgbClr val="002060"/>
                </a:solidFill>
              </a:rPr>
              <a:t>Связь между стержневым высказыванием и основными пунктами проповеди.</a:t>
            </a:r>
            <a:endParaRPr lang="en-US" sz="3200" b="1" u="sng" dirty="0">
              <a:solidFill>
                <a:srgbClr val="002060"/>
              </a:solidFill>
            </a:endParaRPr>
          </a:p>
        </p:txBody>
      </p:sp>
      <p:sp>
        <p:nvSpPr>
          <p:cNvPr id="3" name="Rectangle 2"/>
          <p:cNvSpPr/>
          <p:nvPr/>
        </p:nvSpPr>
        <p:spPr>
          <a:xfrm>
            <a:off x="98200" y="1196752"/>
            <a:ext cx="8928992" cy="1815882"/>
          </a:xfrm>
          <a:prstGeom prst="rect">
            <a:avLst/>
          </a:prstGeom>
        </p:spPr>
        <p:txBody>
          <a:bodyPr wrap="square">
            <a:spAutoFit/>
          </a:bodyPr>
          <a:lstStyle/>
          <a:p>
            <a:r>
              <a:rPr lang="ru-RU" sz="2400" b="1" u="sng" dirty="0">
                <a:solidFill>
                  <a:srgbClr val="002060"/>
                </a:solidFill>
              </a:rPr>
              <a:t>Вопросительным предложением</a:t>
            </a:r>
            <a:r>
              <a:rPr lang="ru-RU" sz="2400" b="1" dirty="0">
                <a:solidFill>
                  <a:srgbClr val="002060"/>
                </a:solidFill>
              </a:rPr>
              <a:t> </a:t>
            </a:r>
            <a:r>
              <a:rPr lang="en-US" sz="2400" b="1" dirty="0">
                <a:solidFill>
                  <a:srgbClr val="002060"/>
                </a:solidFill>
              </a:rPr>
              <a:t>-</a:t>
            </a:r>
            <a:r>
              <a:rPr lang="ru-RU" sz="2200" b="1" dirty="0">
                <a:solidFill>
                  <a:srgbClr val="002060"/>
                </a:solidFill>
              </a:rPr>
              <a:t>является выражение, в котором используются следующие слова: почему, как, что, когда, где, каким образом и др. Его нередко ставят в начале проповеди. Оно указывает, какой основной вопрос рассматривается в проповеди. Этот вопрос должен быть связан с основным уроком проповеди.</a:t>
            </a:r>
            <a:endParaRPr lang="en-US" sz="2200" b="1" dirty="0">
              <a:solidFill>
                <a:srgbClr val="002060"/>
              </a:solidFill>
            </a:endParaRPr>
          </a:p>
        </p:txBody>
      </p:sp>
      <p:sp>
        <p:nvSpPr>
          <p:cNvPr id="4" name="Rectangle 3"/>
          <p:cNvSpPr/>
          <p:nvPr/>
        </p:nvSpPr>
        <p:spPr>
          <a:xfrm>
            <a:off x="103767" y="3429000"/>
            <a:ext cx="8928992" cy="1138773"/>
          </a:xfrm>
          <a:prstGeom prst="rect">
            <a:avLst/>
          </a:prstGeom>
        </p:spPr>
        <p:txBody>
          <a:bodyPr wrap="square">
            <a:spAutoFit/>
          </a:bodyPr>
          <a:lstStyle/>
          <a:p>
            <a:r>
              <a:rPr lang="ru-RU" sz="2400" b="1" u="sng" dirty="0">
                <a:solidFill>
                  <a:srgbClr val="002060"/>
                </a:solidFill>
              </a:rPr>
              <a:t>Переходное предложение</a:t>
            </a:r>
            <a:r>
              <a:rPr lang="ru-RU" sz="2400" b="1" dirty="0">
                <a:solidFill>
                  <a:srgbClr val="002060"/>
                </a:solidFill>
              </a:rPr>
              <a:t> </a:t>
            </a:r>
            <a:r>
              <a:rPr lang="en-US" sz="2400" b="1" dirty="0">
                <a:solidFill>
                  <a:srgbClr val="002060"/>
                </a:solidFill>
              </a:rPr>
              <a:t>-</a:t>
            </a:r>
            <a:r>
              <a:rPr lang="ru-RU" sz="2200" b="1" dirty="0">
                <a:solidFill>
                  <a:srgbClr val="002060"/>
                </a:solidFill>
              </a:rPr>
              <a:t>поясняет как этот вопрос будет рассматриваться. Переходное предложение обычно содержит в себе вспомогательное слово. </a:t>
            </a:r>
            <a:endParaRPr lang="en-US" sz="2200" b="1" dirty="0">
              <a:solidFill>
                <a:srgbClr val="002060"/>
              </a:solidFill>
            </a:endParaRPr>
          </a:p>
        </p:txBody>
      </p:sp>
      <p:sp>
        <p:nvSpPr>
          <p:cNvPr id="5" name="Rectangle 4"/>
          <p:cNvSpPr/>
          <p:nvPr/>
        </p:nvSpPr>
        <p:spPr>
          <a:xfrm>
            <a:off x="103767" y="4869160"/>
            <a:ext cx="8911463" cy="1477328"/>
          </a:xfrm>
          <a:prstGeom prst="rect">
            <a:avLst/>
          </a:prstGeom>
        </p:spPr>
        <p:txBody>
          <a:bodyPr wrap="square">
            <a:spAutoFit/>
          </a:bodyPr>
          <a:lstStyle/>
          <a:p>
            <a:r>
              <a:rPr lang="ru-RU" sz="2400" b="1" u="sng" dirty="0">
                <a:solidFill>
                  <a:srgbClr val="002060"/>
                </a:solidFill>
              </a:rPr>
              <a:t>Вспомогательным</a:t>
            </a:r>
            <a:r>
              <a:rPr lang="ru-RU" sz="2400" b="1" dirty="0">
                <a:solidFill>
                  <a:srgbClr val="002060"/>
                </a:solidFill>
              </a:rPr>
              <a:t> </a:t>
            </a:r>
            <a:r>
              <a:rPr lang="en-US" sz="2400" b="1" dirty="0">
                <a:solidFill>
                  <a:srgbClr val="002060"/>
                </a:solidFill>
              </a:rPr>
              <a:t>-</a:t>
            </a:r>
            <a:r>
              <a:rPr lang="ru-RU" sz="2200" b="1" dirty="0">
                <a:solidFill>
                  <a:srgbClr val="002060"/>
                </a:solidFill>
              </a:rPr>
              <a:t>называется слово, которое помогает вывести или подобрать основные пункты проповеди. Оно позволяет сохранить единство в проповеди. Это слово – обобщенное название основных пунктов проповеди, и должно подходить к каждому из них. </a:t>
            </a:r>
            <a:endParaRPr lang="en-US" sz="2200" b="1" dirty="0">
              <a:solidFill>
                <a:srgbClr val="002060"/>
              </a:solidFill>
            </a:endParaRPr>
          </a:p>
        </p:txBody>
      </p:sp>
    </p:spTree>
    <p:extLst>
      <p:ext uri="{BB962C8B-B14F-4D97-AF65-F5344CB8AC3E}">
        <p14:creationId xmlns="" xmlns:p14="http://schemas.microsoft.com/office/powerpoint/2010/main" val="2257161717"/>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4345"/>
            <a:ext cx="8712968" cy="5663089"/>
          </a:xfrm>
          <a:prstGeom prst="rect">
            <a:avLst/>
          </a:prstGeom>
        </p:spPr>
        <p:txBody>
          <a:bodyPr wrap="square">
            <a:spAutoFit/>
          </a:bodyPr>
          <a:lstStyle/>
          <a:p>
            <a:r>
              <a:rPr lang="ru-RU" sz="2200" b="1" u="sng" dirty="0">
                <a:solidFill>
                  <a:srgbClr val="002060"/>
                </a:solidFill>
              </a:rPr>
              <a:t>Пример</a:t>
            </a:r>
            <a:r>
              <a:rPr lang="ru-RU" sz="2200" b="1" dirty="0">
                <a:solidFill>
                  <a:srgbClr val="002060"/>
                </a:solidFill>
              </a:rPr>
              <a:t>: Тема:</a:t>
            </a:r>
            <a:r>
              <a:rPr lang="ru-RU" sz="2200" dirty="0">
                <a:solidFill>
                  <a:srgbClr val="002060"/>
                </a:solidFill>
              </a:rPr>
              <a:t> </a:t>
            </a:r>
            <a:r>
              <a:rPr lang="ru-RU" sz="2000" dirty="0">
                <a:solidFill>
                  <a:srgbClr val="002060"/>
                </a:solidFill>
              </a:rPr>
              <a:t>Истины о сущности Христа.</a:t>
            </a:r>
            <a:endParaRPr lang="en-US" sz="2000" dirty="0">
              <a:solidFill>
                <a:srgbClr val="002060"/>
              </a:solidFill>
            </a:endParaRPr>
          </a:p>
          <a:p>
            <a:endParaRPr lang="en-US" dirty="0">
              <a:solidFill>
                <a:srgbClr val="002060"/>
              </a:solidFill>
            </a:endParaRPr>
          </a:p>
          <a:p>
            <a:r>
              <a:rPr lang="ru-RU" sz="2200" b="1" dirty="0">
                <a:solidFill>
                  <a:srgbClr val="002060"/>
                </a:solidFill>
              </a:rPr>
              <a:t>Стержневое высказывание: </a:t>
            </a:r>
            <a:r>
              <a:rPr lang="ru-RU" sz="2000" dirty="0">
                <a:solidFill>
                  <a:srgbClr val="002060"/>
                </a:solidFill>
              </a:rPr>
              <a:t>Наш Господь Иисус Христос достоин поклонения!</a:t>
            </a:r>
            <a:endParaRPr lang="en-US" sz="2000" dirty="0">
              <a:solidFill>
                <a:srgbClr val="002060"/>
              </a:solidFill>
            </a:endParaRPr>
          </a:p>
          <a:p>
            <a:endParaRPr lang="en-US" dirty="0">
              <a:solidFill>
                <a:srgbClr val="002060"/>
              </a:solidFill>
            </a:endParaRPr>
          </a:p>
          <a:p>
            <a:r>
              <a:rPr lang="ru-RU" sz="2200" b="1" dirty="0">
                <a:solidFill>
                  <a:srgbClr val="002060"/>
                </a:solidFill>
              </a:rPr>
              <a:t>Вопрос:</a:t>
            </a:r>
            <a:r>
              <a:rPr lang="ru-RU" dirty="0">
                <a:solidFill>
                  <a:srgbClr val="002060"/>
                </a:solidFill>
              </a:rPr>
              <a:t> </a:t>
            </a:r>
            <a:r>
              <a:rPr lang="ru-RU" sz="2000" dirty="0">
                <a:solidFill>
                  <a:srgbClr val="002060"/>
                </a:solidFill>
              </a:rPr>
              <a:t>Что дает нам основание так утверждать?</a:t>
            </a:r>
            <a:endParaRPr lang="en-US" sz="2000" dirty="0">
              <a:solidFill>
                <a:srgbClr val="002060"/>
              </a:solidFill>
            </a:endParaRPr>
          </a:p>
          <a:p>
            <a:endParaRPr lang="en-US" sz="2000" dirty="0">
              <a:solidFill>
                <a:srgbClr val="002060"/>
              </a:solidFill>
            </a:endParaRPr>
          </a:p>
          <a:p>
            <a:r>
              <a:rPr lang="ru-RU" sz="2200" b="1" dirty="0">
                <a:solidFill>
                  <a:srgbClr val="002060"/>
                </a:solidFill>
              </a:rPr>
              <a:t>Переходное предложение: </a:t>
            </a:r>
            <a:r>
              <a:rPr lang="ru-RU" sz="2000" dirty="0">
                <a:solidFill>
                  <a:srgbClr val="002060"/>
                </a:solidFill>
              </a:rPr>
              <a:t>Рассмотрим некоторые библейские </a:t>
            </a:r>
            <a:r>
              <a:rPr lang="ru-RU" sz="2000" b="1" u="sng" dirty="0">
                <a:solidFill>
                  <a:srgbClr val="002060"/>
                </a:solidFill>
              </a:rPr>
              <a:t>истины</a:t>
            </a:r>
            <a:r>
              <a:rPr lang="ru-RU" sz="2000" dirty="0">
                <a:solidFill>
                  <a:srgbClr val="002060"/>
                </a:solidFill>
              </a:rPr>
              <a:t>, рассказывающие сущность нашего Господа.</a:t>
            </a:r>
            <a:endParaRPr lang="en-US" sz="2000" dirty="0">
              <a:solidFill>
                <a:srgbClr val="002060"/>
              </a:solidFill>
            </a:endParaRPr>
          </a:p>
          <a:p>
            <a:endParaRPr lang="en-US" dirty="0">
              <a:solidFill>
                <a:srgbClr val="002060"/>
              </a:solidFill>
            </a:endParaRPr>
          </a:p>
          <a:p>
            <a:r>
              <a:rPr lang="ru-RU" sz="2000" dirty="0">
                <a:solidFill>
                  <a:srgbClr val="002060"/>
                </a:solidFill>
              </a:rPr>
              <a:t>1. Он есть Бог пришедший во плоти. (Матф.1:23, 1Тим.3:16)</a:t>
            </a:r>
            <a:endParaRPr lang="en-US" sz="2000" dirty="0">
              <a:solidFill>
                <a:srgbClr val="002060"/>
              </a:solidFill>
            </a:endParaRPr>
          </a:p>
          <a:p>
            <a:r>
              <a:rPr lang="ru-RU" sz="2000" dirty="0">
                <a:solidFill>
                  <a:srgbClr val="002060"/>
                </a:solidFill>
              </a:rPr>
              <a:t>2. Он есть Спаситель человеков (1Тим.1:15; 4:10)</a:t>
            </a:r>
            <a:endParaRPr lang="en-US" sz="2000" dirty="0">
              <a:solidFill>
                <a:srgbClr val="002060"/>
              </a:solidFill>
            </a:endParaRPr>
          </a:p>
          <a:p>
            <a:r>
              <a:rPr lang="ru-RU" sz="2000" dirty="0">
                <a:solidFill>
                  <a:srgbClr val="002060"/>
                </a:solidFill>
              </a:rPr>
              <a:t>3. Он есть Грядущий Царь (Откр.11:15)</a:t>
            </a:r>
            <a:endParaRPr lang="en-US" sz="2000" dirty="0">
              <a:solidFill>
                <a:srgbClr val="002060"/>
              </a:solidFill>
            </a:endParaRPr>
          </a:p>
          <a:p>
            <a:endParaRPr lang="en-US" sz="2000" dirty="0">
              <a:solidFill>
                <a:srgbClr val="002060"/>
              </a:solidFill>
            </a:endParaRPr>
          </a:p>
          <a:p>
            <a:r>
              <a:rPr lang="ru-RU" sz="2000" i="1" dirty="0">
                <a:solidFill>
                  <a:srgbClr val="002060"/>
                </a:solidFill>
              </a:rPr>
              <a:t>Вспомогательное слово в вышеприведенном конспекте – </a:t>
            </a:r>
            <a:r>
              <a:rPr lang="ru-RU" sz="2000" b="1" i="1" u="sng" dirty="0">
                <a:solidFill>
                  <a:srgbClr val="002060"/>
                </a:solidFill>
              </a:rPr>
              <a:t>истины. </a:t>
            </a:r>
            <a:r>
              <a:rPr lang="ru-RU" sz="2000" i="1" dirty="0">
                <a:solidFill>
                  <a:srgbClr val="002060"/>
                </a:solidFill>
              </a:rPr>
              <a:t>Оно подходит к каждому основному пункту и помогает сохранить единство в проповеди, т.к. обязывает проповедника рассматривать только истины о сущности нашего Господа.</a:t>
            </a:r>
            <a:endParaRPr lang="en-US" sz="2000" dirty="0">
              <a:solidFill>
                <a:srgbClr val="002060"/>
              </a:solidFill>
            </a:endParaRPr>
          </a:p>
        </p:txBody>
      </p:sp>
    </p:spTree>
    <p:extLst>
      <p:ext uri="{BB962C8B-B14F-4D97-AF65-F5344CB8AC3E}">
        <p14:creationId xmlns="" xmlns:p14="http://schemas.microsoft.com/office/powerpoint/2010/main" val="3695659724"/>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56185"/>
            <a:ext cx="6479659" cy="646331"/>
          </a:xfrm>
          <a:prstGeom prst="rect">
            <a:avLst/>
          </a:prstGeom>
        </p:spPr>
        <p:txBody>
          <a:bodyPr wrap="none">
            <a:spAutoFit/>
          </a:bodyPr>
          <a:lstStyle/>
          <a:p>
            <a:r>
              <a:rPr lang="ru-RU" sz="3600" b="1" dirty="0">
                <a:solidFill>
                  <a:srgbClr val="002060"/>
                </a:solidFill>
                <a:effectLst>
                  <a:outerShdw blurRad="38100" dist="38100" dir="2700000" algn="tl">
                    <a:srgbClr val="000000">
                      <a:alpha val="43137"/>
                    </a:srgbClr>
                  </a:outerShdw>
                </a:effectLst>
              </a:rPr>
              <a:t>Основные пункты и подпункты.</a:t>
            </a:r>
            <a:endParaRPr lang="en-US" sz="3600" b="1" dirty="0">
              <a:solidFill>
                <a:srgbClr val="002060"/>
              </a:solidFill>
              <a:effectLst>
                <a:outerShdw blurRad="38100" dist="38100" dir="2700000" algn="tl">
                  <a:srgbClr val="000000">
                    <a:alpha val="43137"/>
                  </a:srgbClr>
                </a:outerShdw>
              </a:effectLst>
            </a:endParaRPr>
          </a:p>
        </p:txBody>
      </p:sp>
      <p:sp>
        <p:nvSpPr>
          <p:cNvPr id="3" name="Rectangle 2"/>
          <p:cNvSpPr/>
          <p:nvPr/>
        </p:nvSpPr>
        <p:spPr>
          <a:xfrm>
            <a:off x="251520" y="980728"/>
            <a:ext cx="8784976" cy="830997"/>
          </a:xfrm>
          <a:prstGeom prst="rect">
            <a:avLst/>
          </a:prstGeom>
        </p:spPr>
        <p:txBody>
          <a:bodyPr wrap="square">
            <a:spAutoFit/>
          </a:bodyPr>
          <a:lstStyle/>
          <a:p>
            <a:pPr algn="ctr"/>
            <a:r>
              <a:rPr lang="ru-RU" sz="2400" b="1" dirty="0">
                <a:solidFill>
                  <a:srgbClr val="002060"/>
                </a:solidFill>
              </a:rPr>
              <a:t>Основные пункты и подпункты – это основные части упорядоченной проповеди.</a:t>
            </a:r>
            <a:endParaRPr lang="en-US" sz="2400" b="1" dirty="0">
              <a:solidFill>
                <a:srgbClr val="002060"/>
              </a:solidFill>
            </a:endParaRPr>
          </a:p>
        </p:txBody>
      </p:sp>
      <p:sp>
        <p:nvSpPr>
          <p:cNvPr id="4" name="Rectangle 3"/>
          <p:cNvSpPr/>
          <p:nvPr/>
        </p:nvSpPr>
        <p:spPr>
          <a:xfrm>
            <a:off x="179512" y="2204864"/>
            <a:ext cx="8784976" cy="4154984"/>
          </a:xfrm>
          <a:prstGeom prst="rect">
            <a:avLst/>
          </a:prstGeom>
        </p:spPr>
        <p:txBody>
          <a:bodyPr wrap="square">
            <a:spAutoFit/>
          </a:bodyPr>
          <a:lstStyle/>
          <a:p>
            <a:pPr algn="ctr"/>
            <a:r>
              <a:rPr lang="ru-RU" sz="2400" b="1" dirty="0">
                <a:solidFill>
                  <a:srgbClr val="002060"/>
                </a:solidFill>
              </a:rPr>
              <a:t>Значение основных пунктов и подпунктов.</a:t>
            </a:r>
          </a:p>
          <a:p>
            <a:endParaRPr lang="en-US" sz="2400" dirty="0">
              <a:solidFill>
                <a:srgbClr val="002060"/>
              </a:solidFill>
            </a:endParaRPr>
          </a:p>
          <a:p>
            <a:r>
              <a:rPr lang="ru-RU" sz="2400" b="1" dirty="0">
                <a:solidFill>
                  <a:srgbClr val="002060"/>
                </a:solidFill>
              </a:rPr>
              <a:t>А. /Для проповедников/</a:t>
            </a:r>
            <a:endParaRPr lang="en-US" sz="2400" b="1" dirty="0">
              <a:solidFill>
                <a:srgbClr val="002060"/>
              </a:solidFill>
            </a:endParaRPr>
          </a:p>
          <a:p>
            <a:r>
              <a:rPr lang="ru-RU" sz="2400" dirty="0">
                <a:solidFill>
                  <a:srgbClr val="002060"/>
                </a:solidFill>
              </a:rPr>
              <a:t>1. Деление проповеди на пункты помогает выработке ясного мышления.</a:t>
            </a:r>
            <a:endParaRPr lang="en-US" sz="2400" dirty="0">
              <a:solidFill>
                <a:srgbClr val="002060"/>
              </a:solidFill>
            </a:endParaRPr>
          </a:p>
          <a:p>
            <a:r>
              <a:rPr lang="ru-RU" sz="2400" dirty="0">
                <a:solidFill>
                  <a:srgbClr val="002060"/>
                </a:solidFill>
              </a:rPr>
              <a:t>2. Они помогают излагать тему и запоминать отдельные части проповеди.</a:t>
            </a:r>
          </a:p>
          <a:p>
            <a:endParaRPr lang="en-US" sz="2400" dirty="0">
              <a:solidFill>
                <a:srgbClr val="002060"/>
              </a:solidFill>
            </a:endParaRPr>
          </a:p>
          <a:p>
            <a:r>
              <a:rPr lang="ru-RU" sz="2400" b="1" dirty="0">
                <a:solidFill>
                  <a:srgbClr val="002060"/>
                </a:solidFill>
              </a:rPr>
              <a:t>Б. /Для слушателей/</a:t>
            </a:r>
            <a:endParaRPr lang="en-US" sz="2400" b="1" dirty="0">
              <a:solidFill>
                <a:srgbClr val="002060"/>
              </a:solidFill>
            </a:endParaRPr>
          </a:p>
          <a:p>
            <a:r>
              <a:rPr lang="ru-RU" sz="2400" dirty="0">
                <a:solidFill>
                  <a:srgbClr val="002060"/>
                </a:solidFill>
              </a:rPr>
              <a:t>1. Они делают ясным содержание проповеди.</a:t>
            </a:r>
            <a:endParaRPr lang="en-US" sz="2400" dirty="0">
              <a:solidFill>
                <a:srgbClr val="002060"/>
              </a:solidFill>
            </a:endParaRPr>
          </a:p>
          <a:p>
            <a:r>
              <a:rPr lang="ru-RU" sz="2400" dirty="0">
                <a:solidFill>
                  <a:srgbClr val="002060"/>
                </a:solidFill>
              </a:rPr>
              <a:t>2. Способствуют запоминанию основных ее истин.</a:t>
            </a:r>
            <a:endParaRPr lang="en-US" sz="2400" dirty="0">
              <a:solidFill>
                <a:srgbClr val="002060"/>
              </a:solidFill>
            </a:endParaRPr>
          </a:p>
        </p:txBody>
      </p:sp>
    </p:spTree>
    <p:extLst>
      <p:ext uri="{BB962C8B-B14F-4D97-AF65-F5344CB8AC3E}">
        <p14:creationId xmlns="" xmlns:p14="http://schemas.microsoft.com/office/powerpoint/2010/main" val="1061404810"/>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1500"/>
                                        <p:tgtEl>
                                          <p:spTgt spid="4">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in)">
                                      <p:cBhvr>
                                        <p:cTn id="20" dur="1500"/>
                                        <p:tgtEl>
                                          <p:spTgt spid="4">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ircle(in)">
                                      <p:cBhvr>
                                        <p:cTn id="23" dur="1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circle(in)">
                                      <p:cBhvr>
                                        <p:cTn id="28" dur="1500"/>
                                        <p:tgtEl>
                                          <p:spTgt spid="4">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circle(in)">
                                      <p:cBhvr>
                                        <p:cTn id="31" dur="1500"/>
                                        <p:tgtEl>
                                          <p:spTgt spid="4">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circle(in)">
                                      <p:cBhvr>
                                        <p:cTn id="34" dur="1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39"/>
            <a:ext cx="8496944" cy="461665"/>
          </a:xfrm>
          <a:prstGeom prst="rect">
            <a:avLst/>
          </a:prstGeom>
        </p:spPr>
        <p:txBody>
          <a:bodyPr wrap="square">
            <a:spAutoFit/>
          </a:bodyPr>
          <a:lstStyle/>
          <a:p>
            <a:r>
              <a:rPr lang="ru-RU" sz="2400" b="1" dirty="0">
                <a:solidFill>
                  <a:srgbClr val="002060"/>
                </a:solidFill>
              </a:rPr>
              <a:t>Некоторые советы и правила подготовки основных пунктов.</a:t>
            </a:r>
            <a:endParaRPr lang="en-US" sz="2400" b="1" dirty="0">
              <a:solidFill>
                <a:srgbClr val="00206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3"/>
          <p:cNvSpPr>
            <a:spLocks noChangeArrowheads="1"/>
          </p:cNvSpPr>
          <p:nvPr/>
        </p:nvSpPr>
        <p:spPr bwMode="auto">
          <a:xfrm>
            <a:off x="107504" y="969205"/>
            <a:ext cx="8928992"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dirty="0">
                <a:solidFill>
                  <a:srgbClr val="002060"/>
                </a:solidFill>
                <a:latin typeface="Arial" pitchFamily="34" charset="0"/>
                <a:ea typeface="Times New Roman" pitchFamily="18" charset="0"/>
                <a:cs typeface="Arial" pitchFamily="34" charset="0"/>
              </a:rPr>
              <a:t>     </a:t>
            </a:r>
            <a:r>
              <a:rPr lang="en-US" dirty="0">
                <a:solidFill>
                  <a:srgbClr val="002060"/>
                </a:solidFill>
                <a:latin typeface="Arial" pitchFamily="34" charset="0"/>
                <a:ea typeface="Times New Roman" pitchFamily="18" charset="0"/>
                <a:cs typeface="Arial" pitchFamily="34" charset="0"/>
              </a:rPr>
              <a:t> </a:t>
            </a:r>
            <a:r>
              <a:rPr lang="ru-RU" dirty="0">
                <a:solidFill>
                  <a:srgbClr val="002060"/>
                </a:solidFill>
                <a:latin typeface="Arial" pitchFamily="34" charset="0"/>
                <a:ea typeface="Times New Roman" pitchFamily="18" charset="0"/>
                <a:cs typeface="Arial" pitchFamily="34" charset="0"/>
              </a:rPr>
              <a:t> </a:t>
            </a:r>
            <a:r>
              <a:rPr lang="ru-RU" b="1" dirty="0">
                <a:solidFill>
                  <a:srgbClr val="002060"/>
                </a:solidFill>
                <a:latin typeface="Arial" pitchFamily="34" charset="0"/>
                <a:ea typeface="Times New Roman" pitchFamily="18" charset="0"/>
                <a:cs typeface="Arial" pitchFamily="34" charset="0"/>
              </a:rPr>
              <a:t>1.Основные пункты должны развивать главную мысль проповеди.</a:t>
            </a:r>
            <a:endParaRPr lang="en-US" b="1" dirty="0">
              <a:solidFill>
                <a:srgbClr val="002060"/>
              </a:solidFill>
              <a:latin typeface="Arial" pitchFamily="34" charset="0"/>
              <a:ea typeface="Times New Roman" pitchFamily="18" charset="0"/>
              <a:cs typeface="Arial" pitchFamily="34" charset="0"/>
            </a:endParaRPr>
          </a:p>
          <a:p>
            <a:pPr indent="450850"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indent="450850" eaLnBrk="0" fontAlgn="base" hangingPunct="0">
              <a:spcBef>
                <a:spcPct val="0"/>
              </a:spcBef>
              <a:spcAft>
                <a:spcPct val="0"/>
              </a:spcAft>
            </a:pPr>
            <a:r>
              <a:rPr lang="ru-RU" b="1" dirty="0">
                <a:solidFill>
                  <a:srgbClr val="002060"/>
                </a:solidFill>
                <a:latin typeface="Arial" pitchFamily="34" charset="0"/>
                <a:ea typeface="Times New Roman" pitchFamily="18" charset="0"/>
                <a:cs typeface="Arial" pitchFamily="34" charset="0"/>
              </a:rPr>
              <a:t>2. Они должны отличаться друг от друга (не повторяться другими словами).</a:t>
            </a:r>
          </a:p>
        </p:txBody>
      </p:sp>
      <p:sp>
        <p:nvSpPr>
          <p:cNvPr id="7" name="Rectangle 3"/>
          <p:cNvSpPr>
            <a:spLocks noChangeArrowheads="1"/>
          </p:cNvSpPr>
          <p:nvPr/>
        </p:nvSpPr>
        <p:spPr bwMode="auto">
          <a:xfrm>
            <a:off x="15401" y="2204864"/>
            <a:ext cx="9113198" cy="4216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ru-RU" b="1" u="sng" dirty="0">
                <a:solidFill>
                  <a:srgbClr val="002060"/>
                </a:solidFill>
                <a:latin typeface="Arial" pitchFamily="34" charset="0"/>
                <a:ea typeface="Times New Roman" pitchFamily="18" charset="0"/>
                <a:cs typeface="Arial" pitchFamily="34" charset="0"/>
              </a:rPr>
              <a:t>Пример</a:t>
            </a:r>
            <a:r>
              <a:rPr lang="ru-RU" b="1" dirty="0">
                <a:solidFill>
                  <a:srgbClr val="002060"/>
                </a:solidFill>
                <a:latin typeface="Arial" pitchFamily="34" charset="0"/>
                <a:ea typeface="Times New Roman" pitchFamily="18" charset="0"/>
                <a:cs typeface="Arial" pitchFamily="34" charset="0"/>
              </a:rPr>
              <a:t>: Текст: </a:t>
            </a:r>
            <a:r>
              <a:rPr lang="ru-RU" dirty="0">
                <a:solidFill>
                  <a:srgbClr val="002060"/>
                </a:solidFill>
                <a:latin typeface="Arial" pitchFamily="34" charset="0"/>
                <a:ea typeface="Times New Roman" pitchFamily="18" charset="0"/>
                <a:cs typeface="Arial" pitchFamily="34" charset="0"/>
              </a:rPr>
              <a:t>Деяние16:25</a:t>
            </a:r>
            <a:endParaRPr lang="en-US" dirty="0">
              <a:solidFill>
                <a:srgbClr val="002060"/>
              </a:solidFill>
              <a:latin typeface="Arial" pitchFamily="34" charset="0"/>
              <a:ea typeface="Times New Roman" pitchFamily="18" charset="0"/>
              <a:cs typeface="Arial" pitchFamily="34" charset="0"/>
            </a:endParaRPr>
          </a:p>
          <a:p>
            <a:pPr indent="450850" fontAlgn="base">
              <a:spcBef>
                <a:spcPct val="0"/>
              </a:spcBef>
              <a:spcAft>
                <a:spcPct val="0"/>
              </a:spcAft>
            </a:pPr>
            <a:endParaRPr lang="en-US" dirty="0">
              <a:solidFill>
                <a:srgbClr val="002060"/>
              </a:solidFill>
              <a:latin typeface="Arial" pitchFamily="34" charset="0"/>
              <a:cs typeface="Arial" pitchFamily="34" charset="0"/>
            </a:endParaRPr>
          </a:p>
          <a:p>
            <a:pPr indent="450850" eaLnBrk="0" fontAlgn="base" hangingPunct="0">
              <a:spcBef>
                <a:spcPct val="0"/>
              </a:spcBef>
              <a:spcAft>
                <a:spcPct val="0"/>
              </a:spcAft>
            </a:pPr>
            <a:r>
              <a:rPr lang="ru-RU" b="1" dirty="0">
                <a:solidFill>
                  <a:srgbClr val="002060"/>
                </a:solidFill>
                <a:latin typeface="Arial" pitchFamily="34" charset="0"/>
                <a:ea typeface="Times New Roman" pitchFamily="18" charset="0"/>
                <a:cs typeface="Arial" pitchFamily="34" charset="0"/>
              </a:rPr>
              <a:t>Стержневое высказывание: </a:t>
            </a:r>
            <a:r>
              <a:rPr lang="ru-RU" dirty="0">
                <a:solidFill>
                  <a:srgbClr val="002060"/>
                </a:solidFill>
                <a:latin typeface="Arial" pitchFamily="34" charset="0"/>
                <a:ea typeface="Times New Roman" pitchFamily="18" charset="0"/>
                <a:cs typeface="Arial" pitchFamily="34" charset="0"/>
              </a:rPr>
              <a:t>Молитва – это блаженное преимущество христиан, которое не зависит от обстоятельств.</a:t>
            </a:r>
            <a:endParaRPr lang="en-US" dirty="0">
              <a:solidFill>
                <a:srgbClr val="002060"/>
              </a:solidFill>
              <a:latin typeface="Arial" pitchFamily="34" charset="0"/>
              <a:cs typeface="Arial" pitchFamily="34" charset="0"/>
            </a:endParaRPr>
          </a:p>
          <a:p>
            <a:pPr indent="450850" eaLnBrk="0" fontAlgn="base" hangingPunct="0">
              <a:spcBef>
                <a:spcPct val="0"/>
              </a:spcBef>
              <a:spcAft>
                <a:spcPct val="0"/>
              </a:spcAft>
            </a:pPr>
            <a:r>
              <a:rPr lang="ru-RU" b="1" dirty="0">
                <a:solidFill>
                  <a:srgbClr val="002060"/>
                </a:solidFill>
                <a:latin typeface="Arial" pitchFamily="34" charset="0"/>
                <a:ea typeface="Times New Roman" pitchFamily="18" charset="0"/>
                <a:cs typeface="Arial" pitchFamily="34" charset="0"/>
              </a:rPr>
              <a:t>Вопрос: </a:t>
            </a:r>
            <a:r>
              <a:rPr lang="ru-RU" dirty="0">
                <a:solidFill>
                  <a:srgbClr val="002060"/>
                </a:solidFill>
                <a:latin typeface="Arial" pitchFamily="34" charset="0"/>
                <a:ea typeface="Times New Roman" pitchFamily="18" charset="0"/>
                <a:cs typeface="Arial" pitchFamily="34" charset="0"/>
              </a:rPr>
              <a:t>Почему дети Божии могут молиться с радостью даже в самых тяжелых условиях?</a:t>
            </a:r>
            <a:endParaRPr lang="en-US" dirty="0">
              <a:solidFill>
                <a:srgbClr val="002060"/>
              </a:solidFill>
              <a:latin typeface="Arial" pitchFamily="34" charset="0"/>
              <a:cs typeface="Arial" pitchFamily="34" charset="0"/>
            </a:endParaRPr>
          </a:p>
          <a:p>
            <a:pPr indent="450850" eaLnBrk="0" fontAlgn="base" hangingPunct="0">
              <a:spcBef>
                <a:spcPct val="0"/>
              </a:spcBef>
              <a:spcAft>
                <a:spcPct val="0"/>
              </a:spcAft>
            </a:pPr>
            <a:r>
              <a:rPr lang="ru-RU" b="1" dirty="0">
                <a:solidFill>
                  <a:srgbClr val="002060"/>
                </a:solidFill>
                <a:latin typeface="Arial" pitchFamily="34" charset="0"/>
                <a:ea typeface="Times New Roman" pitchFamily="18" charset="0"/>
                <a:cs typeface="Arial" pitchFamily="34" charset="0"/>
              </a:rPr>
              <a:t>Переходное предложение:</a:t>
            </a:r>
            <a:r>
              <a:rPr lang="ru-RU" dirty="0">
                <a:solidFill>
                  <a:srgbClr val="002060"/>
                </a:solidFill>
                <a:latin typeface="Arial" pitchFamily="34" charset="0"/>
                <a:ea typeface="Times New Roman" pitchFamily="18" charset="0"/>
                <a:cs typeface="Arial" pitchFamily="34" charset="0"/>
              </a:rPr>
              <a:t> Пример Павла и Силы раскрывает некоторые причины такой радости.</a:t>
            </a:r>
            <a:endParaRPr lang="en-US" dirty="0">
              <a:solidFill>
                <a:srgbClr val="002060"/>
              </a:solidFill>
              <a:latin typeface="Arial" pitchFamily="34" charset="0"/>
              <a:ea typeface="Times New Roman" pitchFamily="18" charset="0"/>
              <a:cs typeface="Arial" pitchFamily="34" charset="0"/>
            </a:endParaRPr>
          </a:p>
          <a:p>
            <a:pPr indent="450850" eaLnBrk="0" fontAlgn="base" hangingPunct="0">
              <a:spcBef>
                <a:spcPct val="0"/>
              </a:spcBef>
              <a:spcAft>
                <a:spcPct val="0"/>
              </a:spcAft>
            </a:pPr>
            <a:endParaRPr lang="en-US" dirty="0">
              <a:solidFill>
                <a:srgbClr val="002060"/>
              </a:solidFill>
              <a:latin typeface="Arial" pitchFamily="34" charset="0"/>
              <a:cs typeface="Arial" pitchFamily="34" charset="0"/>
            </a:endParaRPr>
          </a:p>
          <a:p>
            <a:pPr indent="450850" eaLnBrk="0" fontAlgn="base" hangingPunct="0">
              <a:spcBef>
                <a:spcPct val="0"/>
              </a:spcBef>
              <a:spcAft>
                <a:spcPct val="0"/>
              </a:spcAft>
            </a:pPr>
            <a:r>
              <a:rPr lang="ru-RU" dirty="0">
                <a:solidFill>
                  <a:srgbClr val="002060"/>
                </a:solidFill>
                <a:latin typeface="Arial" pitchFamily="34" charset="0"/>
                <a:ea typeface="Times New Roman" pitchFamily="18" charset="0"/>
                <a:cs typeface="Arial" pitchFamily="34" charset="0"/>
              </a:rPr>
              <a:t>1.  Они молятся с радостью, потому что им есть Кому принести свои нужды, они не одиноки.</a:t>
            </a:r>
            <a:endParaRPr lang="en-US" dirty="0">
              <a:solidFill>
                <a:srgbClr val="002060"/>
              </a:solidFill>
              <a:latin typeface="Arial" pitchFamily="34" charset="0"/>
              <a:cs typeface="Arial" pitchFamily="34" charset="0"/>
            </a:endParaRPr>
          </a:p>
          <a:p>
            <a:pPr indent="450850" algn="just" fontAlgn="base">
              <a:spcBef>
                <a:spcPct val="0"/>
              </a:spcBef>
              <a:spcAft>
                <a:spcPct val="0"/>
              </a:spcAft>
            </a:pPr>
            <a:r>
              <a:rPr lang="ru-RU" dirty="0">
                <a:solidFill>
                  <a:srgbClr val="002060"/>
                </a:solidFill>
                <a:latin typeface="Arial" pitchFamily="34" charset="0"/>
                <a:ea typeface="Times New Roman" pitchFamily="18" charset="0"/>
                <a:cs typeface="Arial" pitchFamily="34" charset="0"/>
              </a:rPr>
              <a:t>2.  Они молятся с радостью, потому что сознают величие Бога.</a:t>
            </a:r>
            <a:endParaRPr lang="en-US" dirty="0">
              <a:solidFill>
                <a:srgbClr val="002060"/>
              </a:solidFill>
              <a:latin typeface="Arial" pitchFamily="34" charset="0"/>
              <a:cs typeface="Arial" pitchFamily="34" charset="0"/>
            </a:endParaRP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        </a:t>
            </a:r>
            <a:r>
              <a:rPr lang="ru-RU" dirty="0">
                <a:solidFill>
                  <a:srgbClr val="002060"/>
                </a:solidFill>
                <a:latin typeface="Arial" pitchFamily="34" charset="0"/>
                <a:ea typeface="Times New Roman" pitchFamily="18" charset="0"/>
                <a:cs typeface="Arial" pitchFamily="34" charset="0"/>
              </a:rPr>
              <a:t>3.  Они молятся с радостью, потому что любят Господа.</a:t>
            </a:r>
            <a:endParaRPr lang="en-US" dirty="0">
              <a:solidFill>
                <a:srgbClr val="002060"/>
              </a:solidFill>
              <a:latin typeface="Arial" pitchFamily="34" charset="0"/>
              <a:cs typeface="Arial" pitchFamily="34" charset="0"/>
            </a:endParaRP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        4.  </a:t>
            </a:r>
            <a:r>
              <a:rPr lang="ru-RU" dirty="0">
                <a:solidFill>
                  <a:srgbClr val="002060"/>
                </a:solidFill>
                <a:latin typeface="Arial" pitchFamily="34" charset="0"/>
                <a:ea typeface="Times New Roman" pitchFamily="18" charset="0"/>
                <a:cs typeface="Arial" pitchFamily="34" charset="0"/>
              </a:rPr>
              <a:t>Они молятся с радостью, потому что дорожат Им.</a:t>
            </a:r>
            <a:endParaRPr lang="ru-RU" dirty="0">
              <a:solidFill>
                <a:srgbClr val="002060"/>
              </a:solidFill>
              <a:latin typeface="Arial" pitchFamily="34" charset="0"/>
              <a:cs typeface="Arial" pitchFamily="34" charset="0"/>
            </a:endParaRPr>
          </a:p>
          <a:p>
            <a:pPr indent="450850" eaLnBrk="0" fontAlgn="base" hangingPunct="0">
              <a:spcBef>
                <a:spcPct val="0"/>
              </a:spcBef>
              <a:spcAft>
                <a:spcPct val="0"/>
              </a:spcAft>
            </a:pPr>
            <a:endParaRPr lang="en-US" sz="1600"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3260712638"/>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circle(in)">
                                      <p:cBhvr>
                                        <p:cTn id="20" dur="2000"/>
                                        <p:tgtEl>
                                          <p:spTgt spid="7">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circle(in)">
                                      <p:cBhvr>
                                        <p:cTn id="23" dur="2000"/>
                                        <p:tgtEl>
                                          <p:spTgt spid="7">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circle(in)">
                                      <p:cBhvr>
                                        <p:cTn id="26" dur="2000"/>
                                        <p:tgtEl>
                                          <p:spTgt spid="7">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circle(in)">
                                      <p:cBhvr>
                                        <p:cTn id="29" dur="2000"/>
                                        <p:tgtEl>
                                          <p:spTgt spid="7">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circle(in)">
                                      <p:cBhvr>
                                        <p:cTn id="32" dur="2000"/>
                                        <p:tgtEl>
                                          <p:spTgt spid="7">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circle(in)">
                                      <p:cBhvr>
                                        <p:cTn id="35" dur="2000"/>
                                        <p:tgtEl>
                                          <p:spTgt spid="7">
                                            <p:txEl>
                                              <p:pRg st="8" end="8"/>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circle(in)">
                                      <p:cBhvr>
                                        <p:cTn id="38"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39"/>
            <a:ext cx="8496944" cy="461665"/>
          </a:xfrm>
          <a:prstGeom prst="rect">
            <a:avLst/>
          </a:prstGeom>
        </p:spPr>
        <p:txBody>
          <a:bodyPr wrap="square">
            <a:spAutoFit/>
          </a:bodyPr>
          <a:lstStyle/>
          <a:p>
            <a:r>
              <a:rPr lang="ru-RU" sz="2400" b="1" dirty="0">
                <a:solidFill>
                  <a:srgbClr val="002060"/>
                </a:solidFill>
              </a:rPr>
              <a:t>Некоторые советы и правила подготовки основных пунктов.</a:t>
            </a:r>
            <a:endParaRPr lang="en-US" sz="2400" b="1" dirty="0">
              <a:solidFill>
                <a:srgbClr val="00206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3"/>
          <p:cNvSpPr/>
          <p:nvPr/>
        </p:nvSpPr>
        <p:spPr>
          <a:xfrm>
            <a:off x="143508" y="1196752"/>
            <a:ext cx="8856984" cy="5232202"/>
          </a:xfrm>
          <a:prstGeom prst="rect">
            <a:avLst/>
          </a:prstGeom>
        </p:spPr>
        <p:txBody>
          <a:bodyPr wrap="square">
            <a:spAutoFit/>
          </a:bodyPr>
          <a:lstStyle/>
          <a:p>
            <a:r>
              <a:rPr lang="ru-RU" b="1" dirty="0">
                <a:solidFill>
                  <a:srgbClr val="002060"/>
                </a:solidFill>
                <a:latin typeface="Arial" pitchFamily="34" charset="0"/>
                <a:cs typeface="Arial" pitchFamily="34" charset="0"/>
              </a:rPr>
              <a:t>3. Если это необходимо, основные пункты могут быть доказательствами стержневого высказывания.</a:t>
            </a:r>
            <a:endParaRPr lang="en-US" b="1" dirty="0">
              <a:solidFill>
                <a:srgbClr val="002060"/>
              </a:solidFill>
              <a:latin typeface="Arial" pitchFamily="34" charset="0"/>
              <a:cs typeface="Arial" pitchFamily="34" charset="0"/>
            </a:endParaRPr>
          </a:p>
          <a:p>
            <a:endParaRPr lang="en-US" b="1" dirty="0">
              <a:solidFill>
                <a:srgbClr val="002060"/>
              </a:solidFill>
            </a:endParaRPr>
          </a:p>
          <a:p>
            <a:r>
              <a:rPr lang="ru-RU" sz="2000" b="1" u="sng" dirty="0">
                <a:solidFill>
                  <a:srgbClr val="002060"/>
                </a:solidFill>
                <a:latin typeface="Arial" pitchFamily="34" charset="0"/>
                <a:cs typeface="Arial" pitchFamily="34" charset="0"/>
              </a:rPr>
              <a:t>Пример</a:t>
            </a:r>
            <a:r>
              <a:rPr lang="ru-RU" sz="2000" b="1" dirty="0">
                <a:solidFill>
                  <a:srgbClr val="002060"/>
                </a:solidFill>
                <a:latin typeface="Arial" pitchFamily="34" charset="0"/>
                <a:cs typeface="Arial" pitchFamily="34" charset="0"/>
              </a:rPr>
              <a:t>: Текст: </a:t>
            </a:r>
            <a:r>
              <a:rPr lang="ru-RU" sz="2000" dirty="0">
                <a:solidFill>
                  <a:srgbClr val="002060"/>
                </a:solidFill>
                <a:latin typeface="Arial" pitchFamily="34" charset="0"/>
                <a:cs typeface="Arial" pitchFamily="34" charset="0"/>
              </a:rPr>
              <a:t>Иоан.14:16</a:t>
            </a:r>
            <a:endParaRPr lang="en-US" sz="2000" dirty="0">
              <a:solidFill>
                <a:srgbClr val="002060"/>
              </a:solidFill>
              <a:latin typeface="Arial" pitchFamily="34" charset="0"/>
              <a:cs typeface="Arial" pitchFamily="34" charset="0"/>
            </a:endParaRPr>
          </a:p>
          <a:p>
            <a:endParaRPr lang="en-US" sz="2000" dirty="0">
              <a:solidFill>
                <a:srgbClr val="002060"/>
              </a:solidFill>
              <a:latin typeface="Arial" pitchFamily="34" charset="0"/>
              <a:cs typeface="Arial" pitchFamily="34" charset="0"/>
            </a:endParaRPr>
          </a:p>
          <a:p>
            <a:r>
              <a:rPr lang="ru-RU" sz="2000" b="1" dirty="0">
                <a:solidFill>
                  <a:srgbClr val="002060"/>
                </a:solidFill>
                <a:latin typeface="Arial" pitchFamily="34" charset="0"/>
                <a:cs typeface="Arial" pitchFamily="34" charset="0"/>
              </a:rPr>
              <a:t>Стержневое высказывание:</a:t>
            </a:r>
            <a:r>
              <a:rPr lang="ru-RU" sz="2000" dirty="0">
                <a:solidFill>
                  <a:srgbClr val="002060"/>
                </a:solidFill>
                <a:latin typeface="Arial" pitchFamily="34" charset="0"/>
                <a:cs typeface="Arial" pitchFamily="34" charset="0"/>
              </a:rPr>
              <a:t> Дух Святой является личностью.</a:t>
            </a:r>
            <a:endParaRPr lang="en-US" sz="2000" dirty="0">
              <a:solidFill>
                <a:srgbClr val="002060"/>
              </a:solidFill>
              <a:latin typeface="Arial" pitchFamily="34" charset="0"/>
              <a:cs typeface="Arial" pitchFamily="34" charset="0"/>
            </a:endParaRPr>
          </a:p>
          <a:p>
            <a:r>
              <a:rPr lang="ru-RU" sz="2000" b="1" dirty="0">
                <a:solidFill>
                  <a:srgbClr val="002060"/>
                </a:solidFill>
                <a:latin typeface="Arial" pitchFamily="34" charset="0"/>
                <a:cs typeface="Arial" pitchFamily="34" charset="0"/>
              </a:rPr>
              <a:t>Вопрос:</a:t>
            </a:r>
            <a:r>
              <a:rPr lang="ru-RU" sz="2000" dirty="0">
                <a:solidFill>
                  <a:srgbClr val="002060"/>
                </a:solidFill>
                <a:latin typeface="Arial" pitchFamily="34" charset="0"/>
                <a:cs typeface="Arial" pitchFamily="34" charset="0"/>
              </a:rPr>
              <a:t> Почему мы не можем согласиться с мнением, что Он является только силой?</a:t>
            </a:r>
            <a:endParaRPr lang="en-US" sz="2000" dirty="0">
              <a:solidFill>
                <a:srgbClr val="002060"/>
              </a:solidFill>
              <a:latin typeface="Arial" pitchFamily="34" charset="0"/>
              <a:cs typeface="Arial" pitchFamily="34" charset="0"/>
            </a:endParaRPr>
          </a:p>
          <a:p>
            <a:r>
              <a:rPr lang="ru-RU" sz="2000" b="1" dirty="0">
                <a:solidFill>
                  <a:srgbClr val="002060"/>
                </a:solidFill>
                <a:latin typeface="Arial" pitchFamily="34" charset="0"/>
                <a:cs typeface="Arial" pitchFamily="34" charset="0"/>
              </a:rPr>
              <a:t>Переходное предложение:</a:t>
            </a:r>
            <a:r>
              <a:rPr lang="ru-RU" sz="2000" dirty="0">
                <a:solidFill>
                  <a:srgbClr val="002060"/>
                </a:solidFill>
                <a:latin typeface="Arial" pitchFamily="34" charset="0"/>
                <a:cs typeface="Arial" pitchFamily="34" charset="0"/>
              </a:rPr>
              <a:t> Исследуя тему о Духе Святом, в Писании мы находим следующие истины о Нем.</a:t>
            </a:r>
            <a:endParaRPr lang="en-US" sz="2000" dirty="0">
              <a:solidFill>
                <a:srgbClr val="002060"/>
              </a:solidFill>
              <a:latin typeface="Arial" pitchFamily="34" charset="0"/>
              <a:cs typeface="Arial" pitchFamily="34" charset="0"/>
            </a:endParaRPr>
          </a:p>
          <a:p>
            <a:endParaRPr lang="en-US" sz="2000" dirty="0">
              <a:solidFill>
                <a:srgbClr val="002060"/>
              </a:solidFill>
              <a:latin typeface="Arial" pitchFamily="34" charset="0"/>
              <a:cs typeface="Arial" pitchFamily="34" charset="0"/>
            </a:endParaRPr>
          </a:p>
          <a:p>
            <a:r>
              <a:rPr lang="ru-RU" sz="2000" dirty="0">
                <a:solidFill>
                  <a:srgbClr val="002060"/>
                </a:solidFill>
                <a:latin typeface="Arial" pitchFamily="34" charset="0"/>
                <a:cs typeface="Arial" pitchFamily="34" charset="0"/>
              </a:rPr>
              <a:t>1.Дух Святой являются личностью, т.к. Он любит (Рим.15:30)</a:t>
            </a:r>
            <a:endParaRPr lang="en-US" sz="2000" dirty="0">
              <a:solidFill>
                <a:srgbClr val="002060"/>
              </a:solidFill>
              <a:latin typeface="Arial" pitchFamily="34" charset="0"/>
              <a:cs typeface="Arial" pitchFamily="34" charset="0"/>
            </a:endParaRPr>
          </a:p>
          <a:p>
            <a:r>
              <a:rPr lang="ru-RU" sz="2000" dirty="0">
                <a:solidFill>
                  <a:srgbClr val="002060"/>
                </a:solidFill>
                <a:latin typeface="Arial" pitchFamily="34" charset="0"/>
                <a:cs typeface="Arial" pitchFamily="34" charset="0"/>
              </a:rPr>
              <a:t>2.Дух Святой являются личностью, т.к. Он мыслит (Рим.8:27; 1Кор.2:10-11)</a:t>
            </a:r>
            <a:endParaRPr lang="en-US" sz="2000" dirty="0">
              <a:solidFill>
                <a:srgbClr val="002060"/>
              </a:solidFill>
              <a:latin typeface="Arial" pitchFamily="34" charset="0"/>
              <a:cs typeface="Arial" pitchFamily="34" charset="0"/>
            </a:endParaRPr>
          </a:p>
          <a:p>
            <a:r>
              <a:rPr lang="ru-RU" sz="2000" dirty="0">
                <a:solidFill>
                  <a:srgbClr val="002060"/>
                </a:solidFill>
                <a:latin typeface="Arial" pitchFamily="34" charset="0"/>
                <a:cs typeface="Arial" pitchFamily="34" charset="0"/>
              </a:rPr>
              <a:t>3.Дух Святой являются личностью, т.к. Он имеет волю (1Кор.12:11)</a:t>
            </a:r>
            <a:endParaRPr lang="en-US" sz="2000" dirty="0">
              <a:solidFill>
                <a:srgbClr val="002060"/>
              </a:solidFill>
              <a:latin typeface="Arial" pitchFamily="34" charset="0"/>
              <a:cs typeface="Arial" pitchFamily="34" charset="0"/>
            </a:endParaRPr>
          </a:p>
          <a:p>
            <a:r>
              <a:rPr lang="ru-RU" sz="2000" dirty="0">
                <a:solidFill>
                  <a:srgbClr val="002060"/>
                </a:solidFill>
                <a:latin typeface="Arial" pitchFamily="34" charset="0"/>
                <a:cs typeface="Arial" pitchFamily="34" charset="0"/>
              </a:rPr>
              <a:t>4.Дух Святой являются личностью, т.к. Иисус Христос свидетельствует об этом (Иоан.16:13-14)</a:t>
            </a:r>
            <a:endParaRPr lang="en-US" sz="2000"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3910014592"/>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circle(in)">
                                      <p:cBhvr>
                                        <p:cTn id="15" dur="2000"/>
                                        <p:tgtEl>
                                          <p:spTgt spid="4">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circle(in)">
                                      <p:cBhvr>
                                        <p:cTn id="18" dur="2000"/>
                                        <p:tgtEl>
                                          <p:spTgt spid="4">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circle(in)">
                                      <p:cBhvr>
                                        <p:cTn id="21" dur="2000"/>
                                        <p:tgtEl>
                                          <p:spTgt spid="4">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circle(in)">
                                      <p:cBhvr>
                                        <p:cTn id="24" dur="2000"/>
                                        <p:tgtEl>
                                          <p:spTgt spid="4">
                                            <p:txEl>
                                              <p:pRg st="8" end="8"/>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circle(in)">
                                      <p:cBhvr>
                                        <p:cTn id="27" dur="2000"/>
                                        <p:tgtEl>
                                          <p:spTgt spid="4">
                                            <p:txEl>
                                              <p:pRg st="9" end="9"/>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circle(in)">
                                      <p:cBhvr>
                                        <p:cTn id="30" dur="2000"/>
                                        <p:tgtEl>
                                          <p:spTgt spid="4">
                                            <p:txEl>
                                              <p:pRg st="10" end="1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circle(in)">
                                      <p:cBhvr>
                                        <p:cTn id="33"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39"/>
            <a:ext cx="8496944" cy="461665"/>
          </a:xfrm>
          <a:prstGeom prst="rect">
            <a:avLst/>
          </a:prstGeom>
        </p:spPr>
        <p:txBody>
          <a:bodyPr wrap="square">
            <a:spAutoFit/>
          </a:bodyPr>
          <a:lstStyle/>
          <a:p>
            <a:r>
              <a:rPr lang="ru-RU" sz="2400" b="1" dirty="0">
                <a:solidFill>
                  <a:srgbClr val="002060"/>
                </a:solidFill>
              </a:rPr>
              <a:t>Некоторые советы и правила подготовки основных пунктов.</a:t>
            </a:r>
            <a:endParaRPr lang="en-US" sz="2400" b="1" dirty="0">
              <a:solidFill>
                <a:srgbClr val="00206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a:xfrm>
            <a:off x="251520" y="1720840"/>
            <a:ext cx="8640960" cy="3785652"/>
          </a:xfrm>
          <a:prstGeom prst="rect">
            <a:avLst/>
          </a:prstGeom>
        </p:spPr>
        <p:txBody>
          <a:bodyPr wrap="square">
            <a:spAutoFit/>
          </a:bodyPr>
          <a:lstStyle/>
          <a:p>
            <a:r>
              <a:rPr lang="ru-RU" sz="2000" b="1" dirty="0">
                <a:solidFill>
                  <a:srgbClr val="002060"/>
                </a:solidFill>
                <a:latin typeface="Arial" pitchFamily="34" charset="0"/>
                <a:cs typeface="Arial" pitchFamily="34" charset="0"/>
              </a:rPr>
              <a:t>4. Каждый основной пункт должен содержать только одну мысль.</a:t>
            </a:r>
            <a:endParaRPr lang="en-US" sz="2000" b="1" dirty="0">
              <a:solidFill>
                <a:srgbClr val="002060"/>
              </a:solidFill>
              <a:latin typeface="Arial" pitchFamily="34" charset="0"/>
              <a:cs typeface="Arial" pitchFamily="34" charset="0"/>
            </a:endParaRPr>
          </a:p>
          <a:p>
            <a:endParaRPr lang="en-US" sz="2000" b="1" dirty="0">
              <a:solidFill>
                <a:srgbClr val="002060"/>
              </a:solidFill>
              <a:latin typeface="Arial" pitchFamily="34" charset="0"/>
              <a:cs typeface="Arial" pitchFamily="34" charset="0"/>
            </a:endParaRPr>
          </a:p>
          <a:p>
            <a:r>
              <a:rPr lang="ru-RU" sz="2000" b="1" dirty="0">
                <a:solidFill>
                  <a:srgbClr val="002060"/>
                </a:solidFill>
                <a:latin typeface="Arial" pitchFamily="34" charset="0"/>
                <a:cs typeface="Arial" pitchFamily="34" charset="0"/>
              </a:rPr>
              <a:t>5. Формулировка основных пунктов должна быть ясной и понятной.</a:t>
            </a:r>
            <a:endParaRPr lang="en-US" sz="2000" b="1" dirty="0">
              <a:solidFill>
                <a:srgbClr val="002060"/>
              </a:solidFill>
              <a:latin typeface="Arial" pitchFamily="34" charset="0"/>
              <a:cs typeface="Arial" pitchFamily="34" charset="0"/>
            </a:endParaRPr>
          </a:p>
          <a:p>
            <a:endParaRPr lang="en-US" sz="2000" b="1" dirty="0">
              <a:solidFill>
                <a:srgbClr val="002060"/>
              </a:solidFill>
              <a:latin typeface="Arial" pitchFamily="34" charset="0"/>
              <a:cs typeface="Arial" pitchFamily="34" charset="0"/>
            </a:endParaRPr>
          </a:p>
          <a:p>
            <a:r>
              <a:rPr lang="ru-RU" sz="2000" b="1" dirty="0">
                <a:solidFill>
                  <a:srgbClr val="002060"/>
                </a:solidFill>
                <a:latin typeface="Arial" pitchFamily="34" charset="0"/>
                <a:cs typeface="Arial" pitchFamily="34" charset="0"/>
              </a:rPr>
              <a:t>6. Их должно быть как можно меньше. </a:t>
            </a:r>
            <a:r>
              <a:rPr lang="ru-RU" sz="2000" b="1" i="1" dirty="0">
                <a:solidFill>
                  <a:srgbClr val="002060"/>
                </a:solidFill>
                <a:latin typeface="Arial" pitchFamily="34" charset="0"/>
                <a:cs typeface="Arial" pitchFamily="34" charset="0"/>
              </a:rPr>
              <a:t>Если проповедник построил конспект, стоит его просмотреть еще раз и подумать, не поддаются ли некоторые из основных пунктов объединению.</a:t>
            </a:r>
            <a:endParaRPr lang="en-US" sz="2000" b="1" i="1" dirty="0">
              <a:solidFill>
                <a:srgbClr val="002060"/>
              </a:solidFill>
              <a:latin typeface="Arial" pitchFamily="34" charset="0"/>
              <a:cs typeface="Arial" pitchFamily="34" charset="0"/>
            </a:endParaRPr>
          </a:p>
          <a:p>
            <a:endParaRPr lang="en-US" sz="2000" b="1" dirty="0">
              <a:solidFill>
                <a:srgbClr val="002060"/>
              </a:solidFill>
              <a:latin typeface="Arial" pitchFamily="34" charset="0"/>
              <a:cs typeface="Arial" pitchFamily="34" charset="0"/>
            </a:endParaRPr>
          </a:p>
          <a:p>
            <a:r>
              <a:rPr lang="ru-RU" sz="2000" b="1" dirty="0">
                <a:solidFill>
                  <a:srgbClr val="002060"/>
                </a:solidFill>
                <a:latin typeface="Arial" pitchFamily="34" charset="0"/>
                <a:cs typeface="Arial" pitchFamily="34" charset="0"/>
              </a:rPr>
              <a:t>7. Не надо строить основные пункты во всех проповедях одинаково (избегай однообразия)</a:t>
            </a:r>
            <a:endParaRPr lang="en-US" sz="2000" b="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1816305496"/>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ircle(in)">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ircle(in)">
                                      <p:cBhvr>
                                        <p:cTn id="2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l"/>
            <a:r>
              <a:rPr lang="ru-RU" b="1" i="1" dirty="0">
                <a:solidFill>
                  <a:schemeClr val="accent5">
                    <a:lumMod val="40000"/>
                    <a:lumOff val="60000"/>
                  </a:schemeClr>
                </a:solidFill>
              </a:rPr>
              <a:t>Личность проповедника</a:t>
            </a:r>
            <a:r>
              <a:rPr lang="en-US" dirty="0">
                <a:solidFill>
                  <a:schemeClr val="tx1">
                    <a:lumMod val="95000"/>
                  </a:schemeClr>
                </a:solidFill>
              </a:rPr>
              <a:t/>
            </a:r>
            <a:br>
              <a:rPr lang="en-US" dirty="0">
                <a:solidFill>
                  <a:schemeClr val="tx1">
                    <a:lumMod val="95000"/>
                  </a:schemeClr>
                </a:solidFill>
              </a:rPr>
            </a:br>
            <a:r>
              <a:rPr lang="ru-RU" b="1" i="1" dirty="0">
                <a:solidFill>
                  <a:schemeClr val="tx1">
                    <a:lumMod val="95000"/>
                  </a:schemeClr>
                </a:solidFill>
              </a:rPr>
              <a:t> </a:t>
            </a:r>
            <a:r>
              <a:rPr lang="ru-RU" b="1" i="1" dirty="0" smtClean="0">
                <a:solidFill>
                  <a:schemeClr val="tx1">
                    <a:lumMod val="95000"/>
                  </a:schemeClr>
                </a:solidFill>
              </a:rPr>
              <a:t/>
            </a:r>
            <a:br>
              <a:rPr lang="ru-RU" b="1" i="1" dirty="0" smtClean="0">
                <a:solidFill>
                  <a:schemeClr val="tx1">
                    <a:lumMod val="95000"/>
                  </a:schemeClr>
                </a:solidFill>
              </a:rPr>
            </a:br>
            <a:r>
              <a:rPr lang="en-US" dirty="0">
                <a:solidFill>
                  <a:schemeClr val="tx1">
                    <a:lumMod val="95000"/>
                  </a:schemeClr>
                </a:solidFill>
              </a:rPr>
              <a:t/>
            </a:r>
            <a:br>
              <a:rPr lang="en-US" dirty="0">
                <a:solidFill>
                  <a:schemeClr val="tx1">
                    <a:lumMod val="95000"/>
                  </a:schemeClr>
                </a:solidFill>
              </a:rPr>
            </a:br>
            <a:r>
              <a:rPr lang="ru-RU" sz="3600" b="1" dirty="0">
                <a:solidFill>
                  <a:schemeClr val="tx1">
                    <a:lumMod val="95000"/>
                  </a:schemeClr>
                </a:solidFill>
              </a:rPr>
              <a:t>I</a:t>
            </a:r>
            <a:r>
              <a:rPr lang="ru-RU" sz="3200" b="1" dirty="0">
                <a:solidFill>
                  <a:schemeClr val="tx1">
                    <a:lumMod val="95000"/>
                  </a:schemeClr>
                </a:solidFill>
              </a:rPr>
              <a:t>.   Взаимоотношения с Богом и людьми</a:t>
            </a:r>
            <a:r>
              <a:rPr lang="ru-RU" sz="3200" b="1" dirty="0" smtClean="0">
                <a:solidFill>
                  <a:schemeClr val="tx1">
                    <a:lumMod val="95000"/>
                  </a:schemeClr>
                </a:solidFill>
              </a:rPr>
              <a:t>.</a:t>
            </a:r>
            <a:r>
              <a:rPr lang="ru-RU" sz="3600" b="1" dirty="0" smtClean="0">
                <a:solidFill>
                  <a:schemeClr val="tx1">
                    <a:lumMod val="95000"/>
                  </a:schemeClr>
                </a:solidFill>
              </a:rPr>
              <a:t/>
            </a:r>
            <a:br>
              <a:rPr lang="ru-RU" sz="3600" b="1" dirty="0" smtClean="0">
                <a:solidFill>
                  <a:schemeClr val="tx1">
                    <a:lumMod val="95000"/>
                  </a:schemeClr>
                </a:solidFill>
              </a:rPr>
            </a:br>
            <a:r>
              <a:rPr lang="en-US" sz="3600" dirty="0">
                <a:solidFill>
                  <a:schemeClr val="tx1">
                    <a:lumMod val="95000"/>
                  </a:schemeClr>
                </a:solidFill>
              </a:rPr>
              <a:t/>
            </a:r>
            <a:br>
              <a:rPr lang="en-US" sz="3600" dirty="0">
                <a:solidFill>
                  <a:schemeClr val="tx1">
                    <a:lumMod val="95000"/>
                  </a:schemeClr>
                </a:solidFill>
              </a:rPr>
            </a:br>
            <a:r>
              <a:rPr lang="ru-RU" sz="2800" b="1" dirty="0">
                <a:solidFill>
                  <a:schemeClr val="tx1">
                    <a:lumMod val="95000"/>
                  </a:schemeClr>
                </a:solidFill>
              </a:rPr>
              <a:t> </a:t>
            </a:r>
            <a:r>
              <a:rPr lang="ru-RU" sz="2800" b="1" dirty="0" smtClean="0">
                <a:solidFill>
                  <a:schemeClr val="tx1">
                    <a:lumMod val="95000"/>
                  </a:schemeClr>
                </a:solidFill>
              </a:rPr>
              <a:t> </a:t>
            </a:r>
            <a:r>
              <a:rPr lang="ru-RU" sz="2400" dirty="0">
                <a:solidFill>
                  <a:schemeClr val="tx1">
                    <a:lumMod val="95000"/>
                  </a:schemeClr>
                </a:solidFill>
              </a:rPr>
              <a:t>1. Проповедник должен быть возрожденным христианином. </a:t>
            </a:r>
            <a:r>
              <a:rPr lang="ru-RU" sz="2400" dirty="0" smtClean="0">
                <a:solidFill>
                  <a:schemeClr val="tx1">
                    <a:lumMod val="95000"/>
                  </a:schemeClr>
                </a:solidFill>
              </a:rPr>
              <a:t>1Иоан.5:1</a:t>
            </a:r>
            <a:r>
              <a:rPr lang="ru-RU" sz="2400" dirty="0">
                <a:solidFill>
                  <a:schemeClr val="tx1">
                    <a:lumMod val="95000"/>
                  </a:schemeClr>
                </a:solidFill>
              </a:rPr>
              <a:t>;</a:t>
            </a:r>
            <a:r>
              <a:rPr lang="en-US" sz="2400" dirty="0">
                <a:solidFill>
                  <a:schemeClr val="tx1">
                    <a:lumMod val="95000"/>
                  </a:schemeClr>
                </a:solidFill>
              </a:rPr>
              <a:t/>
            </a:r>
            <a:br>
              <a:rPr lang="en-US" sz="2400" dirty="0">
                <a:solidFill>
                  <a:schemeClr val="tx1">
                    <a:lumMod val="95000"/>
                  </a:schemeClr>
                </a:solidFill>
              </a:rPr>
            </a:br>
            <a:r>
              <a:rPr lang="ru-RU" sz="2400" dirty="0">
                <a:solidFill>
                  <a:schemeClr val="tx1">
                    <a:lumMod val="95000"/>
                  </a:schemeClr>
                </a:solidFill>
              </a:rPr>
              <a:t>  </a:t>
            </a:r>
            <a:r>
              <a:rPr lang="ru-RU" sz="2400" dirty="0" smtClean="0">
                <a:solidFill>
                  <a:schemeClr val="tx1">
                    <a:lumMod val="95000"/>
                  </a:schemeClr>
                </a:solidFill>
              </a:rPr>
              <a:t>2. Мир с Богом.            </a:t>
            </a:r>
            <a:r>
              <a:rPr lang="en-US" sz="2400" dirty="0">
                <a:solidFill>
                  <a:schemeClr val="tx1">
                    <a:lumMod val="95000"/>
                  </a:schemeClr>
                </a:solidFill>
              </a:rPr>
              <a:t/>
            </a:r>
            <a:br>
              <a:rPr lang="en-US" sz="2400" dirty="0">
                <a:solidFill>
                  <a:schemeClr val="tx1">
                    <a:lumMod val="95000"/>
                  </a:schemeClr>
                </a:solidFill>
              </a:rPr>
            </a:br>
            <a:r>
              <a:rPr lang="ru-RU" sz="2400" dirty="0">
                <a:solidFill>
                  <a:schemeClr val="tx1">
                    <a:lumMod val="95000"/>
                  </a:schemeClr>
                </a:solidFill>
              </a:rPr>
              <a:t>  </a:t>
            </a:r>
            <a:r>
              <a:rPr lang="ru-RU" sz="2400" dirty="0" smtClean="0">
                <a:solidFill>
                  <a:schemeClr val="tx1">
                    <a:lumMod val="95000"/>
                  </a:schemeClr>
                </a:solidFill>
              </a:rPr>
              <a:t>3</a:t>
            </a:r>
            <a:r>
              <a:rPr lang="ru-RU" sz="2400" dirty="0">
                <a:solidFill>
                  <a:schemeClr val="tx1">
                    <a:lumMod val="95000"/>
                  </a:schemeClr>
                </a:solidFill>
              </a:rPr>
              <a:t>. Мир с окружающими. </a:t>
            </a:r>
            <a:r>
              <a:rPr lang="ru-RU" sz="2400" dirty="0" smtClean="0">
                <a:solidFill>
                  <a:schemeClr val="tx1">
                    <a:lumMod val="95000"/>
                  </a:schemeClr>
                </a:solidFill>
              </a:rPr>
              <a:t>1Фес.5:13</a:t>
            </a:r>
            <a:r>
              <a:rPr lang="ru-RU" sz="2400" dirty="0">
                <a:solidFill>
                  <a:schemeClr val="tx1">
                    <a:lumMod val="95000"/>
                  </a:schemeClr>
                </a:solidFill>
              </a:rPr>
              <a:t>; </a:t>
            </a:r>
            <a:r>
              <a:rPr lang="ru-RU" sz="2400" dirty="0" smtClean="0">
                <a:solidFill>
                  <a:schemeClr val="tx1">
                    <a:lumMod val="95000"/>
                  </a:schemeClr>
                </a:solidFill>
              </a:rPr>
              <a:t>Рим.12:18</a:t>
            </a:r>
            <a:r>
              <a:rPr lang="ru-RU" sz="2400" dirty="0">
                <a:solidFill>
                  <a:schemeClr val="tx1">
                    <a:lumMod val="95000"/>
                  </a:schemeClr>
                </a:solidFill>
              </a:rPr>
              <a:t>;</a:t>
            </a:r>
            <a:r>
              <a:rPr lang="en-US" sz="2400" dirty="0"/>
              <a:t/>
            </a:r>
            <a:br>
              <a:rPr lang="en-US" sz="2400" dirty="0"/>
            </a:br>
            <a:r>
              <a:rPr lang="ru-RU" sz="2400" dirty="0"/>
              <a:t> </a:t>
            </a:r>
            <a:endParaRPr lang="en-US" sz="2400" dirty="0"/>
          </a:p>
        </p:txBody>
      </p:sp>
    </p:spTree>
    <p:extLst>
      <p:ext uri="{BB962C8B-B14F-4D97-AF65-F5344CB8AC3E}">
        <p14:creationId xmlns="" xmlns:p14="http://schemas.microsoft.com/office/powerpoint/2010/main" val="161278827"/>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6670"/>
            <a:ext cx="8496944" cy="584775"/>
          </a:xfrm>
          <a:prstGeom prst="rect">
            <a:avLst/>
          </a:prstGeom>
        </p:spPr>
        <p:txBody>
          <a:bodyPr wrap="square">
            <a:spAutoFit/>
          </a:bodyPr>
          <a:lstStyle/>
          <a:p>
            <a:r>
              <a:rPr lang="en-US" sz="2400" b="1" dirty="0">
                <a:solidFill>
                  <a:prstClr val="black"/>
                </a:solidFill>
              </a:rPr>
              <a:t>                                           </a:t>
            </a:r>
            <a:r>
              <a:rPr lang="ru-RU" sz="3200" b="1" dirty="0">
                <a:solidFill>
                  <a:srgbClr val="002060"/>
                </a:solidFill>
              </a:rPr>
              <a:t>Подпункты</a:t>
            </a:r>
            <a:endParaRPr lang="en-US" sz="3200" b="1" dirty="0">
              <a:solidFill>
                <a:srgbClr val="002060"/>
              </a:solidFill>
            </a:endParaRPr>
          </a:p>
        </p:txBody>
      </p:sp>
      <p:sp>
        <p:nvSpPr>
          <p:cNvPr id="3" name="Rectangle 2"/>
          <p:cNvSpPr>
            <a:spLocks noChangeArrowheads="1"/>
          </p:cNvSpPr>
          <p:nvPr/>
        </p:nvSpPr>
        <p:spPr bwMode="auto">
          <a:xfrm>
            <a:off x="0" y="17377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3"/>
          <p:cNvSpPr/>
          <p:nvPr/>
        </p:nvSpPr>
        <p:spPr>
          <a:xfrm>
            <a:off x="346388" y="908720"/>
            <a:ext cx="8618100" cy="707886"/>
          </a:xfrm>
          <a:prstGeom prst="rect">
            <a:avLst/>
          </a:prstGeom>
        </p:spPr>
        <p:txBody>
          <a:bodyPr wrap="square">
            <a:spAutoFit/>
          </a:bodyPr>
          <a:lstStyle/>
          <a:p>
            <a:r>
              <a:rPr lang="ru-RU" sz="2000" b="1" dirty="0">
                <a:solidFill>
                  <a:srgbClr val="002060"/>
                </a:solidFill>
              </a:rPr>
              <a:t>1. Подпункты развивают мысль, выраженную в основном пункте. Они подчинены этой мысли.</a:t>
            </a:r>
            <a:endParaRPr lang="en-US" sz="2000" b="1" dirty="0">
              <a:solidFill>
                <a:srgbClr val="002060"/>
              </a:solidFill>
            </a:endParaRPr>
          </a:p>
        </p:txBody>
      </p:sp>
      <p:sp>
        <p:nvSpPr>
          <p:cNvPr id="6" name="Rectangle 5"/>
          <p:cNvSpPr/>
          <p:nvPr/>
        </p:nvSpPr>
        <p:spPr>
          <a:xfrm>
            <a:off x="0" y="1844824"/>
            <a:ext cx="9144000" cy="4708981"/>
          </a:xfrm>
          <a:prstGeom prst="rect">
            <a:avLst/>
          </a:prstGeom>
        </p:spPr>
        <p:txBody>
          <a:bodyPr wrap="square">
            <a:spAutoFit/>
          </a:bodyPr>
          <a:lstStyle/>
          <a:p>
            <a:r>
              <a:rPr lang="ru-RU" sz="2000" b="1" u="sng" dirty="0">
                <a:solidFill>
                  <a:srgbClr val="002060"/>
                </a:solidFill>
              </a:rPr>
              <a:t>Пример</a:t>
            </a:r>
            <a:r>
              <a:rPr lang="ru-RU" sz="2000" b="1" dirty="0">
                <a:solidFill>
                  <a:srgbClr val="002060"/>
                </a:solidFill>
              </a:rPr>
              <a:t>: Текст: </a:t>
            </a:r>
            <a:r>
              <a:rPr lang="ru-RU" sz="2000" dirty="0">
                <a:solidFill>
                  <a:srgbClr val="002060"/>
                </a:solidFill>
              </a:rPr>
              <a:t>Пс.22</a:t>
            </a:r>
            <a:endParaRPr lang="en-US" sz="2000" dirty="0">
              <a:solidFill>
                <a:srgbClr val="002060"/>
              </a:solidFill>
            </a:endParaRPr>
          </a:p>
          <a:p>
            <a:r>
              <a:rPr lang="ru-RU" sz="2000" b="1" dirty="0">
                <a:solidFill>
                  <a:srgbClr val="002060"/>
                </a:solidFill>
              </a:rPr>
              <a:t>Стержневое высказывание:</a:t>
            </a:r>
            <a:r>
              <a:rPr lang="ru-RU" sz="2000" dirty="0">
                <a:solidFill>
                  <a:srgbClr val="002060"/>
                </a:solidFill>
              </a:rPr>
              <a:t> Покой дитя Божьего основан на том, что дарует Бог.</a:t>
            </a:r>
            <a:endParaRPr lang="en-US" sz="2000" dirty="0">
              <a:solidFill>
                <a:srgbClr val="002060"/>
              </a:solidFill>
            </a:endParaRPr>
          </a:p>
          <a:p>
            <a:r>
              <a:rPr lang="ru-RU" sz="2000" b="1" dirty="0">
                <a:solidFill>
                  <a:srgbClr val="002060"/>
                </a:solidFill>
              </a:rPr>
              <a:t>Вопрос:</a:t>
            </a:r>
            <a:r>
              <a:rPr lang="ru-RU" sz="2000" dirty="0">
                <a:solidFill>
                  <a:srgbClr val="002060"/>
                </a:solidFill>
              </a:rPr>
              <a:t> Что это за дары несущие покой?</a:t>
            </a:r>
            <a:endParaRPr lang="en-US" sz="2000" dirty="0">
              <a:solidFill>
                <a:srgbClr val="002060"/>
              </a:solidFill>
            </a:endParaRPr>
          </a:p>
          <a:p>
            <a:r>
              <a:rPr lang="ru-RU" sz="2000" b="1" dirty="0">
                <a:solidFill>
                  <a:srgbClr val="002060"/>
                </a:solidFill>
              </a:rPr>
              <a:t>Переходное предложение:</a:t>
            </a:r>
            <a:r>
              <a:rPr lang="ru-RU" sz="2000" dirty="0">
                <a:solidFill>
                  <a:srgbClr val="002060"/>
                </a:solidFill>
              </a:rPr>
              <a:t> В 22 Пс. Нам открываются три основания для покоя данные Богом.</a:t>
            </a:r>
            <a:endParaRPr lang="en-US" sz="2000" dirty="0">
              <a:solidFill>
                <a:srgbClr val="002060"/>
              </a:solidFill>
            </a:endParaRPr>
          </a:p>
          <a:p>
            <a:r>
              <a:rPr lang="ru-RU" sz="2000" dirty="0">
                <a:solidFill>
                  <a:srgbClr val="002060"/>
                </a:solidFill>
              </a:rPr>
              <a:t>1.Он дает необходимое во временной жизни (ст.2-5)</a:t>
            </a:r>
            <a:endParaRPr lang="en-US" sz="2000" dirty="0">
              <a:solidFill>
                <a:srgbClr val="002060"/>
              </a:solidFill>
            </a:endParaRPr>
          </a:p>
          <a:p>
            <a:r>
              <a:rPr lang="en-US" sz="2000" dirty="0">
                <a:solidFill>
                  <a:srgbClr val="002060"/>
                </a:solidFill>
              </a:rPr>
              <a:t>                             </a:t>
            </a:r>
            <a:r>
              <a:rPr lang="ru-RU" sz="2000" dirty="0">
                <a:solidFill>
                  <a:srgbClr val="002060"/>
                </a:solidFill>
              </a:rPr>
              <a:t>1.1.Он водит (2-3)</a:t>
            </a:r>
            <a:endParaRPr lang="en-US" sz="2000" dirty="0">
              <a:solidFill>
                <a:srgbClr val="002060"/>
              </a:solidFill>
            </a:endParaRPr>
          </a:p>
          <a:p>
            <a:r>
              <a:rPr lang="ru-RU" sz="2000" dirty="0">
                <a:solidFill>
                  <a:srgbClr val="002060"/>
                </a:solidFill>
              </a:rPr>
              <a:t>		1.2.Он утешает в трудностях (4)</a:t>
            </a:r>
            <a:endParaRPr lang="en-US" sz="2000" dirty="0">
              <a:solidFill>
                <a:srgbClr val="002060"/>
              </a:solidFill>
            </a:endParaRPr>
          </a:p>
          <a:p>
            <a:r>
              <a:rPr lang="ru-RU" sz="2000" dirty="0">
                <a:solidFill>
                  <a:srgbClr val="002060"/>
                </a:solidFill>
              </a:rPr>
              <a:t>		1.3.Он усматривает потребное(5)</a:t>
            </a:r>
            <a:endParaRPr lang="en-US" sz="2000" dirty="0">
              <a:solidFill>
                <a:srgbClr val="002060"/>
              </a:solidFill>
            </a:endParaRPr>
          </a:p>
          <a:p>
            <a:r>
              <a:rPr lang="ru-RU" sz="2000" dirty="0">
                <a:solidFill>
                  <a:srgbClr val="002060"/>
                </a:solidFill>
              </a:rPr>
              <a:t>2.Он дает надежду (ст.6)</a:t>
            </a:r>
            <a:endParaRPr lang="en-US" sz="2000" dirty="0">
              <a:solidFill>
                <a:srgbClr val="002060"/>
              </a:solidFill>
            </a:endParaRPr>
          </a:p>
          <a:p>
            <a:r>
              <a:rPr lang="ru-RU" sz="2000" dirty="0">
                <a:solidFill>
                  <a:srgbClr val="002060"/>
                </a:solidFill>
              </a:rPr>
              <a:t>		2.1.Светлая надежда в этой жизни (6)</a:t>
            </a:r>
            <a:endParaRPr lang="en-US" sz="2000" dirty="0">
              <a:solidFill>
                <a:srgbClr val="002060"/>
              </a:solidFill>
            </a:endParaRPr>
          </a:p>
          <a:p>
            <a:r>
              <a:rPr lang="ru-RU" sz="2000" dirty="0">
                <a:solidFill>
                  <a:srgbClr val="002060"/>
                </a:solidFill>
              </a:rPr>
              <a:t>		2.2.Счастливая надежда на будущую жизнь (6)</a:t>
            </a:r>
            <a:endParaRPr lang="en-US" sz="2000" dirty="0">
              <a:solidFill>
                <a:srgbClr val="002060"/>
              </a:solidFill>
            </a:endParaRPr>
          </a:p>
          <a:p>
            <a:r>
              <a:rPr lang="ru-RU" sz="2000" dirty="0">
                <a:solidFill>
                  <a:srgbClr val="002060"/>
                </a:solidFill>
              </a:rPr>
              <a:t>3.Он сам входит в нашу жизнь (ст.1)</a:t>
            </a:r>
            <a:endParaRPr lang="en-US" sz="2000" dirty="0">
              <a:solidFill>
                <a:srgbClr val="002060"/>
              </a:solidFill>
            </a:endParaRPr>
          </a:p>
          <a:p>
            <a:r>
              <a:rPr lang="ru-RU" sz="2000" dirty="0">
                <a:solidFill>
                  <a:srgbClr val="002060"/>
                </a:solidFill>
              </a:rPr>
              <a:t>		3.1.Божественный Пастырь (ст.1)</a:t>
            </a:r>
            <a:endParaRPr lang="en-US" sz="2000" dirty="0">
              <a:solidFill>
                <a:srgbClr val="002060"/>
              </a:solidFill>
            </a:endParaRPr>
          </a:p>
          <a:p>
            <a:r>
              <a:rPr lang="ru-RU" sz="2000" dirty="0">
                <a:solidFill>
                  <a:srgbClr val="002060"/>
                </a:solidFill>
              </a:rPr>
              <a:t>		3.2.Личный Пастырь (ст.1)</a:t>
            </a:r>
            <a:endParaRPr lang="en-US" dirty="0">
              <a:solidFill>
                <a:srgbClr val="002060"/>
              </a:solidFill>
            </a:endParaRPr>
          </a:p>
        </p:txBody>
      </p:sp>
    </p:spTree>
    <p:extLst>
      <p:ext uri="{BB962C8B-B14F-4D97-AF65-F5344CB8AC3E}">
        <p14:creationId xmlns="" xmlns:p14="http://schemas.microsoft.com/office/powerpoint/2010/main" val="1896789618"/>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circle(in)">
                                      <p:cBhvr>
                                        <p:cTn id="24" dur="2000"/>
                                        <p:tgtEl>
                                          <p:spTgt spid="6">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ircle(in)">
                                      <p:cBhvr>
                                        <p:cTn id="27" dur="2000"/>
                                        <p:tgtEl>
                                          <p:spTgt spid="6">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circle(in)">
                                      <p:cBhvr>
                                        <p:cTn id="30" dur="2000"/>
                                        <p:tgtEl>
                                          <p:spTgt spid="6">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circle(in)">
                                      <p:cBhvr>
                                        <p:cTn id="33" dur="2000"/>
                                        <p:tgtEl>
                                          <p:spTgt spid="6">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circle(in)">
                                      <p:cBhvr>
                                        <p:cTn id="36" dur="2000"/>
                                        <p:tgtEl>
                                          <p:spTgt spid="6">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circle(in)">
                                      <p:cBhvr>
                                        <p:cTn id="39" dur="2000"/>
                                        <p:tgtEl>
                                          <p:spTgt spid="6">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circle(in)">
                                      <p:cBhvr>
                                        <p:cTn id="42" dur="2000"/>
                                        <p:tgtEl>
                                          <p:spTgt spid="6">
                                            <p:txEl>
                                              <p:pRg st="10" end="1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circle(in)">
                                      <p:cBhvr>
                                        <p:cTn id="45" dur="2000"/>
                                        <p:tgtEl>
                                          <p:spTgt spid="6">
                                            <p:txEl>
                                              <p:pRg st="11" end="11"/>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animEffect transition="in" filter="circle(in)">
                                      <p:cBhvr>
                                        <p:cTn id="48" dur="2000"/>
                                        <p:tgtEl>
                                          <p:spTgt spid="6">
                                            <p:txEl>
                                              <p:pRg st="12" end="12"/>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circle(in)">
                                      <p:cBhvr>
                                        <p:cTn id="51"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6670"/>
            <a:ext cx="8496944" cy="584775"/>
          </a:xfrm>
          <a:prstGeom prst="rect">
            <a:avLst/>
          </a:prstGeom>
        </p:spPr>
        <p:txBody>
          <a:bodyPr wrap="square">
            <a:spAutoFit/>
          </a:bodyPr>
          <a:lstStyle/>
          <a:p>
            <a:r>
              <a:rPr lang="en-US" sz="2400" b="1" dirty="0">
                <a:solidFill>
                  <a:prstClr val="black"/>
                </a:solidFill>
              </a:rPr>
              <a:t>                                           </a:t>
            </a:r>
            <a:r>
              <a:rPr lang="ru-RU" sz="3200" b="1" dirty="0">
                <a:solidFill>
                  <a:srgbClr val="002060"/>
                </a:solidFill>
              </a:rPr>
              <a:t>Подпункты</a:t>
            </a:r>
            <a:endParaRPr lang="en-US" sz="3200" b="1" dirty="0">
              <a:solidFill>
                <a:srgbClr val="002060"/>
              </a:solidFill>
            </a:endParaRPr>
          </a:p>
        </p:txBody>
      </p:sp>
      <p:sp>
        <p:nvSpPr>
          <p:cNvPr id="3" name="Rectangle 2"/>
          <p:cNvSpPr>
            <a:spLocks noChangeArrowheads="1"/>
          </p:cNvSpPr>
          <p:nvPr/>
        </p:nvSpPr>
        <p:spPr bwMode="auto">
          <a:xfrm>
            <a:off x="0" y="17377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5"/>
          <p:cNvSpPr/>
          <p:nvPr/>
        </p:nvSpPr>
        <p:spPr>
          <a:xfrm>
            <a:off x="107504" y="1844824"/>
            <a:ext cx="9144000" cy="738664"/>
          </a:xfrm>
          <a:prstGeom prst="rect">
            <a:avLst/>
          </a:prstGeom>
        </p:spPr>
        <p:txBody>
          <a:bodyPr wrap="square">
            <a:spAutoFit/>
          </a:bodyPr>
          <a:lstStyle/>
          <a:p>
            <a:r>
              <a:rPr lang="ru-RU" sz="2400" b="1" dirty="0">
                <a:solidFill>
                  <a:srgbClr val="002060"/>
                </a:solidFill>
              </a:rPr>
              <a:t>2. Количество подпунктов должно быть ограничено</a:t>
            </a:r>
            <a:r>
              <a:rPr lang="en-US" sz="2400" b="1" dirty="0">
                <a:solidFill>
                  <a:srgbClr val="002060"/>
                </a:solidFill>
              </a:rPr>
              <a:t>.</a:t>
            </a:r>
          </a:p>
          <a:p>
            <a:endParaRPr lang="en-US" dirty="0">
              <a:solidFill>
                <a:srgbClr val="002060"/>
              </a:solidFill>
            </a:endParaRPr>
          </a:p>
        </p:txBody>
      </p:sp>
      <p:sp>
        <p:nvSpPr>
          <p:cNvPr id="5" name="Rectangle 4"/>
          <p:cNvSpPr/>
          <p:nvPr/>
        </p:nvSpPr>
        <p:spPr>
          <a:xfrm>
            <a:off x="107504" y="3813334"/>
            <a:ext cx="8928992" cy="830997"/>
          </a:xfrm>
          <a:prstGeom prst="rect">
            <a:avLst/>
          </a:prstGeom>
        </p:spPr>
        <p:txBody>
          <a:bodyPr wrap="square">
            <a:spAutoFit/>
          </a:bodyPr>
          <a:lstStyle/>
          <a:p>
            <a:r>
              <a:rPr lang="ru-RU" sz="2400" b="1" dirty="0">
                <a:solidFill>
                  <a:srgbClr val="002060"/>
                </a:solidFill>
              </a:rPr>
              <a:t>3. Подобно основным пунктам, подпункты не обязательно должны повторять последовательность текста.</a:t>
            </a:r>
            <a:endParaRPr lang="en-US" sz="2400" b="1" dirty="0">
              <a:solidFill>
                <a:srgbClr val="002060"/>
              </a:solidFill>
            </a:endParaRPr>
          </a:p>
        </p:txBody>
      </p:sp>
    </p:spTree>
    <p:extLst>
      <p:ext uri="{BB962C8B-B14F-4D97-AF65-F5344CB8AC3E}">
        <p14:creationId xmlns="" xmlns:p14="http://schemas.microsoft.com/office/powerpoint/2010/main" val="1828775693"/>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386418"/>
            <a:ext cx="2550185" cy="707886"/>
          </a:xfrm>
          <a:prstGeom prst="rect">
            <a:avLst/>
          </a:prstGeom>
        </p:spPr>
        <p:txBody>
          <a:bodyPr wrap="none">
            <a:spAutoFit/>
          </a:bodyPr>
          <a:lstStyle/>
          <a:p>
            <a:r>
              <a:rPr lang="ru-RU" sz="4000" b="1" i="1" dirty="0">
                <a:solidFill>
                  <a:srgbClr val="C19859">
                    <a:lumMod val="50000"/>
                  </a:srgbClr>
                </a:solidFill>
                <a:latin typeface="Cambria" pitchFamily="18" charset="0"/>
                <a:cs typeface="BrowalliaUPC" pitchFamily="34" charset="-34"/>
              </a:rPr>
              <a:t>Переходы</a:t>
            </a:r>
            <a:endParaRPr lang="en-US" sz="4000" b="1" i="1" dirty="0">
              <a:solidFill>
                <a:srgbClr val="C19859">
                  <a:lumMod val="50000"/>
                </a:srgbClr>
              </a:solidFill>
              <a:latin typeface="Cambria" pitchFamily="18" charset="0"/>
              <a:cs typeface="BrowalliaUPC" pitchFamily="34" charset="-34"/>
            </a:endParaRPr>
          </a:p>
        </p:txBody>
      </p:sp>
      <p:sp>
        <p:nvSpPr>
          <p:cNvPr id="5" name="Rectangle 4"/>
          <p:cNvSpPr/>
          <p:nvPr/>
        </p:nvSpPr>
        <p:spPr>
          <a:xfrm>
            <a:off x="158470" y="2708920"/>
            <a:ext cx="8640960" cy="2893100"/>
          </a:xfrm>
          <a:prstGeom prst="rect">
            <a:avLst/>
          </a:prstGeom>
        </p:spPr>
        <p:txBody>
          <a:bodyPr wrap="square">
            <a:spAutoFit/>
          </a:bodyPr>
          <a:lstStyle/>
          <a:p>
            <a:pPr algn="ctr"/>
            <a:r>
              <a:rPr lang="ru-RU" sz="2600" b="1" dirty="0">
                <a:solidFill>
                  <a:srgbClr val="C19859">
                    <a:lumMod val="50000"/>
                  </a:srgbClr>
                </a:solidFill>
                <a:latin typeface="Cambria" pitchFamily="18" charset="0"/>
                <a:cs typeface="Calibri" pitchFamily="34" charset="0"/>
              </a:rPr>
              <a:t>Легче всего подготовить переход от одного основного пункта к другому, если проповедник нашел подходящее вспомогательное слово. Тогда переход обычно выглядит так: «</a:t>
            </a:r>
            <a:r>
              <a:rPr lang="ru-RU" sz="2600" b="1" u="sng" dirty="0">
                <a:solidFill>
                  <a:srgbClr val="C19859">
                    <a:lumMod val="50000"/>
                  </a:srgbClr>
                </a:solidFill>
                <a:latin typeface="Cambria" pitchFamily="18" charset="0"/>
                <a:cs typeface="Calibri" pitchFamily="34" charset="0"/>
              </a:rPr>
              <a:t>Рассмотрев первую цель, которую Ездра имел в сердце, перейдем к рассмотрению следующего его стремления (цели)». </a:t>
            </a:r>
            <a:endParaRPr lang="en-US" sz="2600" b="1" u="sng" dirty="0">
              <a:solidFill>
                <a:srgbClr val="C19859">
                  <a:lumMod val="50000"/>
                </a:srgbClr>
              </a:solidFill>
              <a:latin typeface="Cambria" pitchFamily="18" charset="0"/>
              <a:cs typeface="Calibri" pitchFamily="34" charset="0"/>
            </a:endParaRPr>
          </a:p>
          <a:p>
            <a:pPr algn="ctr"/>
            <a:r>
              <a:rPr lang="ru-RU" sz="2600" b="1" dirty="0">
                <a:solidFill>
                  <a:srgbClr val="C19859">
                    <a:lumMod val="50000"/>
                  </a:srgbClr>
                </a:solidFill>
                <a:latin typeface="Cambria" pitchFamily="18" charset="0"/>
                <a:cs typeface="Calibri" pitchFamily="34" charset="0"/>
              </a:rPr>
              <a:t>В этом случае вспомогательное слово «цели».</a:t>
            </a:r>
            <a:endParaRPr lang="en-US" sz="2600" b="1" dirty="0">
              <a:solidFill>
                <a:srgbClr val="C19859">
                  <a:lumMod val="50000"/>
                </a:srgbClr>
              </a:solidFill>
              <a:latin typeface="Cambria" pitchFamily="18" charset="0"/>
              <a:cs typeface="Calibri" pitchFamily="34" charset="0"/>
            </a:endParaRPr>
          </a:p>
        </p:txBody>
      </p:sp>
      <p:sp>
        <p:nvSpPr>
          <p:cNvPr id="6" name="Rectangle 5"/>
          <p:cNvSpPr/>
          <p:nvPr/>
        </p:nvSpPr>
        <p:spPr>
          <a:xfrm>
            <a:off x="158460" y="1305634"/>
            <a:ext cx="8640960" cy="954107"/>
          </a:xfrm>
          <a:prstGeom prst="rect">
            <a:avLst/>
          </a:prstGeom>
        </p:spPr>
        <p:txBody>
          <a:bodyPr wrap="square">
            <a:spAutoFit/>
          </a:bodyPr>
          <a:lstStyle/>
          <a:p>
            <a:r>
              <a:rPr lang="ru-RU" sz="2800" b="1" dirty="0">
                <a:solidFill>
                  <a:srgbClr val="C19859">
                    <a:lumMod val="50000"/>
                  </a:srgbClr>
                </a:solidFill>
                <a:latin typeface="Cambria" pitchFamily="18" charset="0"/>
              </a:rPr>
              <a:t>Это предложение, которое соеденяет основные пункты</a:t>
            </a:r>
            <a:r>
              <a:rPr lang="en-US" sz="2800" b="1" dirty="0">
                <a:solidFill>
                  <a:srgbClr val="C19859">
                    <a:lumMod val="50000"/>
                  </a:srgbClr>
                </a:solidFill>
                <a:latin typeface="Cambria" pitchFamily="18" charset="0"/>
              </a:rPr>
              <a:t>.</a:t>
            </a:r>
          </a:p>
        </p:txBody>
      </p:sp>
    </p:spTree>
    <p:extLst>
      <p:ext uri="{BB962C8B-B14F-4D97-AF65-F5344CB8AC3E}">
        <p14:creationId xmlns="" xmlns:p14="http://schemas.microsoft.com/office/powerpoint/2010/main" val="2424615716"/>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125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1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202" y="332655"/>
            <a:ext cx="4626588" cy="584775"/>
          </a:xfrm>
          <a:prstGeom prst="rect">
            <a:avLst/>
          </a:prstGeom>
        </p:spPr>
        <p:txBody>
          <a:bodyPr wrap="none">
            <a:spAutoFit/>
          </a:bodyPr>
          <a:lstStyle/>
          <a:p>
            <a:r>
              <a:rPr lang="ru-RU" sz="3200" b="1" dirty="0">
                <a:solidFill>
                  <a:srgbClr val="C19859">
                    <a:lumMod val="50000"/>
                  </a:srgbClr>
                </a:solidFill>
                <a:latin typeface="Cambria" pitchFamily="18" charset="0"/>
              </a:rPr>
              <a:t>Примеры в проповеди</a:t>
            </a:r>
            <a:endParaRPr lang="en-US" sz="3200" b="1" dirty="0">
              <a:solidFill>
                <a:srgbClr val="C19859">
                  <a:lumMod val="50000"/>
                </a:srgbClr>
              </a:solidFill>
              <a:latin typeface="Cambria" pitchFamily="18" charset="0"/>
            </a:endParaRPr>
          </a:p>
        </p:txBody>
      </p:sp>
      <p:sp>
        <p:nvSpPr>
          <p:cNvPr id="3" name="Rectangle 2"/>
          <p:cNvSpPr/>
          <p:nvPr/>
        </p:nvSpPr>
        <p:spPr>
          <a:xfrm>
            <a:off x="251520" y="1124744"/>
            <a:ext cx="8568952" cy="523220"/>
          </a:xfrm>
          <a:prstGeom prst="rect">
            <a:avLst/>
          </a:prstGeom>
        </p:spPr>
        <p:txBody>
          <a:bodyPr wrap="square">
            <a:spAutoFit/>
          </a:bodyPr>
          <a:lstStyle/>
          <a:p>
            <a:r>
              <a:rPr lang="ru-RU" sz="2800" b="1" i="1" dirty="0">
                <a:solidFill>
                  <a:srgbClr val="C19859">
                    <a:lumMod val="50000"/>
                  </a:srgbClr>
                </a:solidFill>
                <a:latin typeface="Cambria" pitchFamily="18" charset="0"/>
              </a:rPr>
              <a:t>Пример это иллюстрация поясняющая истину.</a:t>
            </a:r>
            <a:endParaRPr lang="en-US" sz="2800" b="1" dirty="0">
              <a:solidFill>
                <a:srgbClr val="C19859">
                  <a:lumMod val="50000"/>
                </a:srgbClr>
              </a:solidFill>
              <a:latin typeface="Cambria" pitchFamily="18" charset="0"/>
            </a:endParaRPr>
          </a:p>
        </p:txBody>
      </p:sp>
      <p:sp>
        <p:nvSpPr>
          <p:cNvPr id="7" name="Rectangle 6"/>
          <p:cNvSpPr/>
          <p:nvPr/>
        </p:nvSpPr>
        <p:spPr>
          <a:xfrm>
            <a:off x="80000" y="2204864"/>
            <a:ext cx="8928992" cy="3416320"/>
          </a:xfrm>
          <a:prstGeom prst="rect">
            <a:avLst/>
          </a:prstGeom>
        </p:spPr>
        <p:txBody>
          <a:bodyPr wrap="square">
            <a:spAutoFit/>
          </a:bodyPr>
          <a:lstStyle/>
          <a:p>
            <a:r>
              <a:rPr lang="ru-RU" sz="2400" b="1" dirty="0">
                <a:solidFill>
                  <a:srgbClr val="C19859">
                    <a:lumMod val="50000"/>
                  </a:srgbClr>
                </a:solidFill>
                <a:latin typeface="Cambria" pitchFamily="18" charset="0"/>
              </a:rPr>
              <a:t>Нужно помнить:</a:t>
            </a:r>
            <a:endParaRPr lang="en-US" sz="2400" b="1" dirty="0">
              <a:solidFill>
                <a:srgbClr val="C19859">
                  <a:lumMod val="50000"/>
                </a:srgbClr>
              </a:solidFill>
              <a:latin typeface="Cambria" pitchFamily="18" charset="0"/>
            </a:endParaRPr>
          </a:p>
          <a:p>
            <a:r>
              <a:rPr lang="ru-RU" sz="2400" dirty="0">
                <a:solidFill>
                  <a:srgbClr val="C19859">
                    <a:lumMod val="50000"/>
                  </a:srgbClr>
                </a:solidFill>
                <a:latin typeface="Cambria" pitchFamily="18" charset="0"/>
              </a:rPr>
              <a:t>1. Не каждый пример подходит к излагаемой в проповеди истине.</a:t>
            </a:r>
            <a:endParaRPr lang="en-US" sz="2400" dirty="0">
              <a:solidFill>
                <a:srgbClr val="C19859">
                  <a:lumMod val="50000"/>
                </a:srgbClr>
              </a:solidFill>
              <a:latin typeface="Cambria" pitchFamily="18" charset="0"/>
            </a:endParaRPr>
          </a:p>
          <a:p>
            <a:r>
              <a:rPr lang="ru-RU" sz="2400" dirty="0">
                <a:solidFill>
                  <a:srgbClr val="C19859">
                    <a:lumMod val="50000"/>
                  </a:srgbClr>
                </a:solidFill>
                <a:latin typeface="Cambria" pitchFamily="18" charset="0"/>
              </a:rPr>
              <a:t>2. Пример – не цель, а средство к достижению цели..</a:t>
            </a:r>
            <a:endParaRPr lang="en-US" sz="2400" dirty="0">
              <a:solidFill>
                <a:srgbClr val="C19859">
                  <a:lumMod val="50000"/>
                </a:srgbClr>
              </a:solidFill>
              <a:latin typeface="Cambria" pitchFamily="18" charset="0"/>
            </a:endParaRPr>
          </a:p>
          <a:p>
            <a:r>
              <a:rPr lang="ru-RU" sz="2400" dirty="0">
                <a:solidFill>
                  <a:srgbClr val="C19859">
                    <a:lumMod val="50000"/>
                  </a:srgbClr>
                </a:solidFill>
                <a:latin typeface="Cambria" pitchFamily="18" charset="0"/>
              </a:rPr>
              <a:t>3. Не надо искать истину, подходящую к примеру, но наоборот.</a:t>
            </a:r>
            <a:endParaRPr lang="en-US" sz="2400" dirty="0">
              <a:solidFill>
                <a:srgbClr val="C19859">
                  <a:lumMod val="50000"/>
                </a:srgbClr>
              </a:solidFill>
              <a:latin typeface="Cambria" pitchFamily="18" charset="0"/>
            </a:endParaRPr>
          </a:p>
          <a:p>
            <a:r>
              <a:rPr lang="ru-RU" sz="2400" dirty="0">
                <a:solidFill>
                  <a:srgbClr val="C19859">
                    <a:lumMod val="50000"/>
                  </a:srgbClr>
                </a:solidFill>
                <a:latin typeface="Cambria" pitchFamily="18" charset="0"/>
              </a:rPr>
              <a:t>4. Пример должен быть правдивым (не преувеличивай пример </a:t>
            </a:r>
            <a:r>
              <a:rPr lang="en-US" sz="2400" dirty="0">
                <a:solidFill>
                  <a:srgbClr val="C19859">
                    <a:lumMod val="50000"/>
                  </a:srgbClr>
                </a:solidFill>
                <a:latin typeface="Cambria" pitchFamily="18" charset="0"/>
              </a:rPr>
              <a:t>   </a:t>
            </a:r>
          </a:p>
          <a:p>
            <a:r>
              <a:rPr lang="en-US" sz="2400" dirty="0">
                <a:solidFill>
                  <a:srgbClr val="C19859">
                    <a:lumMod val="50000"/>
                  </a:srgbClr>
                </a:solidFill>
                <a:latin typeface="Cambria" pitchFamily="18" charset="0"/>
              </a:rPr>
              <a:t>    </a:t>
            </a:r>
            <a:r>
              <a:rPr lang="ru-RU" sz="2400" dirty="0">
                <a:solidFill>
                  <a:srgbClr val="C19859">
                    <a:lumMod val="50000"/>
                  </a:srgbClr>
                </a:solidFill>
                <a:latin typeface="Cambria" pitchFamily="18" charset="0"/>
              </a:rPr>
              <a:t>с целью сделать его интересным)</a:t>
            </a:r>
            <a:endParaRPr lang="en-US" sz="2400" dirty="0">
              <a:solidFill>
                <a:srgbClr val="C19859">
                  <a:lumMod val="50000"/>
                </a:srgbClr>
              </a:solidFill>
              <a:latin typeface="Cambria" pitchFamily="18" charset="0"/>
            </a:endParaRPr>
          </a:p>
          <a:p>
            <a:r>
              <a:rPr lang="ru-RU" sz="2400" dirty="0">
                <a:solidFill>
                  <a:srgbClr val="C19859">
                    <a:lumMod val="50000"/>
                  </a:srgbClr>
                </a:solidFill>
                <a:latin typeface="Cambria" pitchFamily="18" charset="0"/>
              </a:rPr>
              <a:t>5. Пример не должен быть длинным</a:t>
            </a:r>
            <a:r>
              <a:rPr lang="ru-RU" sz="2400" dirty="0" smtClean="0">
                <a:solidFill>
                  <a:srgbClr val="C19859">
                    <a:lumMod val="50000"/>
                  </a:srgbClr>
                </a:solidFill>
                <a:latin typeface="Cambria" pitchFamily="18" charset="0"/>
              </a:rPr>
              <a:t>.</a:t>
            </a:r>
            <a:endParaRPr lang="en-US" sz="2400" dirty="0">
              <a:solidFill>
                <a:srgbClr val="C19859">
                  <a:lumMod val="50000"/>
                </a:srgbClr>
              </a:solidFill>
              <a:latin typeface="Cambria" pitchFamily="18" charset="0"/>
            </a:endParaRPr>
          </a:p>
          <a:p>
            <a:r>
              <a:rPr lang="ru-RU" sz="2400" dirty="0">
                <a:solidFill>
                  <a:srgbClr val="C19859">
                    <a:lumMod val="50000"/>
                  </a:srgbClr>
                </a:solidFill>
                <a:latin typeface="Cambria" pitchFamily="18" charset="0"/>
              </a:rPr>
              <a:t>6</a:t>
            </a:r>
            <a:r>
              <a:rPr lang="ru-RU" sz="2400" dirty="0" smtClean="0">
                <a:solidFill>
                  <a:srgbClr val="C19859">
                    <a:lumMod val="50000"/>
                  </a:srgbClr>
                </a:solidFill>
                <a:latin typeface="Cambria" pitchFamily="18" charset="0"/>
              </a:rPr>
              <a:t>. </a:t>
            </a:r>
            <a:r>
              <a:rPr lang="ru-RU" sz="2400" dirty="0">
                <a:solidFill>
                  <a:srgbClr val="C19859">
                    <a:lumMod val="50000"/>
                  </a:srgbClr>
                </a:solidFill>
                <a:latin typeface="Cambria" pitchFamily="18" charset="0"/>
              </a:rPr>
              <a:t>Он должен пояснить (как правило) только одну истину.</a:t>
            </a:r>
            <a:endParaRPr lang="en-US" sz="2400" dirty="0">
              <a:solidFill>
                <a:srgbClr val="C19859">
                  <a:lumMod val="50000"/>
                </a:srgbClr>
              </a:solidFill>
              <a:latin typeface="Cambria" pitchFamily="18" charset="0"/>
            </a:endParaRPr>
          </a:p>
        </p:txBody>
      </p:sp>
    </p:spTree>
    <p:extLst>
      <p:ext uri="{BB962C8B-B14F-4D97-AF65-F5344CB8AC3E}">
        <p14:creationId xmlns="" xmlns:p14="http://schemas.microsoft.com/office/powerpoint/2010/main" val="2887245696"/>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1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1000"/>
                                        <p:tgtEl>
                                          <p:spTgt spid="7">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5" dur="10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0" dur="10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5"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217260"/>
            <a:ext cx="4429611" cy="584775"/>
          </a:xfrm>
          <a:prstGeom prst="rect">
            <a:avLst/>
          </a:prstGeom>
        </p:spPr>
        <p:txBody>
          <a:bodyPr wrap="none">
            <a:spAutoFit/>
          </a:bodyPr>
          <a:lstStyle/>
          <a:p>
            <a:r>
              <a:rPr lang="ru-RU" sz="3200" b="1" dirty="0">
                <a:solidFill>
                  <a:srgbClr val="C19859">
                    <a:lumMod val="50000"/>
                  </a:srgbClr>
                </a:solidFill>
                <a:latin typeface="Cambria" pitchFamily="18" charset="0"/>
              </a:rPr>
              <a:t>Источники примеров</a:t>
            </a:r>
            <a:endParaRPr lang="en-US" sz="2000" b="1" dirty="0">
              <a:solidFill>
                <a:prstClr val="black"/>
              </a:solidFill>
            </a:endParaRPr>
          </a:p>
        </p:txBody>
      </p:sp>
      <p:sp>
        <p:nvSpPr>
          <p:cNvPr id="5" name="Rectangle 4"/>
          <p:cNvSpPr/>
          <p:nvPr/>
        </p:nvSpPr>
        <p:spPr>
          <a:xfrm>
            <a:off x="195535" y="740235"/>
            <a:ext cx="8784977" cy="6117765"/>
          </a:xfrm>
          <a:prstGeom prst="rect">
            <a:avLst/>
          </a:prstGeom>
        </p:spPr>
        <p:txBody>
          <a:bodyPr wrap="square">
            <a:spAutoFit/>
          </a:bodyPr>
          <a:lstStyle/>
          <a:p>
            <a:pPr>
              <a:lnSpc>
                <a:spcPct val="150000"/>
              </a:lnSpc>
            </a:pPr>
            <a:r>
              <a:rPr lang="ru-RU" sz="2400" b="1" dirty="0">
                <a:solidFill>
                  <a:srgbClr val="C19859">
                    <a:lumMod val="50000"/>
                  </a:srgbClr>
                </a:solidFill>
                <a:latin typeface="Cambria" pitchFamily="18" charset="0"/>
              </a:rPr>
              <a:t>1. Сама Библия.</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2. Природа.</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3. Повседневные происшествия.</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4. Личный опыт </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5. Литература. Специальные книги.</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6. Собирание примеров (картотека или папка)</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7. Различные предметы (например: горчичное зерно)</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8. Цитаты</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9. Поэзия (стихи, гимны и т.д.)</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10. История церкви.</a:t>
            </a:r>
            <a:endParaRPr lang="en-US" sz="2400" b="1" dirty="0">
              <a:solidFill>
                <a:srgbClr val="C19859">
                  <a:lumMod val="50000"/>
                </a:srgbClr>
              </a:solidFill>
              <a:latin typeface="Cambria" pitchFamily="18" charset="0"/>
            </a:endParaRPr>
          </a:p>
          <a:p>
            <a:pPr>
              <a:lnSpc>
                <a:spcPct val="150000"/>
              </a:lnSpc>
            </a:pPr>
            <a:r>
              <a:rPr lang="ru-RU" sz="2400" b="1" dirty="0">
                <a:solidFill>
                  <a:srgbClr val="C19859">
                    <a:lumMod val="50000"/>
                  </a:srgbClr>
                </a:solidFill>
                <a:latin typeface="Cambria" pitchFamily="18" charset="0"/>
              </a:rPr>
              <a:t>11. Собственное воображение (осторожно!).</a:t>
            </a:r>
            <a:endParaRPr lang="en-US" sz="2400" b="1" dirty="0">
              <a:solidFill>
                <a:srgbClr val="C19859">
                  <a:lumMod val="50000"/>
                </a:srgbClr>
              </a:solidFill>
              <a:latin typeface="Cambria" pitchFamily="18" charset="0"/>
            </a:endParaRPr>
          </a:p>
        </p:txBody>
      </p:sp>
    </p:spTree>
    <p:extLst>
      <p:ext uri="{BB962C8B-B14F-4D97-AF65-F5344CB8AC3E}">
        <p14:creationId xmlns="" xmlns:p14="http://schemas.microsoft.com/office/powerpoint/2010/main" val="225700783"/>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par>
                          <p:cTn id="8" fill="hold">
                            <p:stCondLst>
                              <p:cond delay="3000"/>
                            </p:stCondLst>
                            <p:childTnLst>
                              <p:par>
                                <p:cTn id="9" presetID="14" presetClass="entr" presetSubtype="10"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 dur="1000"/>
                                        <p:tgtEl>
                                          <p:spTgt spid="5">
                                            <p:txEl>
                                              <p:pRg st="1" end="1"/>
                                            </p:txEl>
                                          </p:spTgt>
                                        </p:tgtEl>
                                      </p:cBhvr>
                                    </p:animEffect>
                                  </p:childTnLst>
                                </p:cTn>
                              </p:par>
                            </p:childTnLst>
                          </p:cTn>
                        </p:par>
                        <p:par>
                          <p:cTn id="12" fill="hold">
                            <p:stCondLst>
                              <p:cond delay="6000"/>
                            </p:stCondLst>
                            <p:childTnLst>
                              <p:par>
                                <p:cTn id="13" presetID="14" presetClass="entr" presetSubtype="10" fill="hold" nodeType="afterEffect">
                                  <p:stCondLst>
                                    <p:cond delay="2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1000"/>
                                        <p:tgtEl>
                                          <p:spTgt spid="5">
                                            <p:txEl>
                                              <p:pRg st="2" end="2"/>
                                            </p:txEl>
                                          </p:spTgt>
                                        </p:tgtEl>
                                      </p:cBhvr>
                                    </p:animEffect>
                                  </p:childTnLst>
                                </p:cTn>
                              </p:par>
                            </p:childTnLst>
                          </p:cTn>
                        </p:par>
                        <p:par>
                          <p:cTn id="16" fill="hold">
                            <p:stCondLst>
                              <p:cond delay="9000"/>
                            </p:stCondLst>
                            <p:childTnLst>
                              <p:par>
                                <p:cTn id="17" presetID="14" presetClass="entr" presetSubtype="10" fill="hold" nodeType="afterEffect">
                                  <p:stCondLst>
                                    <p:cond delay="2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9" dur="1000"/>
                                        <p:tgtEl>
                                          <p:spTgt spid="5">
                                            <p:txEl>
                                              <p:pRg st="3" end="3"/>
                                            </p:txEl>
                                          </p:spTgt>
                                        </p:tgtEl>
                                      </p:cBhvr>
                                    </p:animEffect>
                                  </p:childTnLst>
                                </p:cTn>
                              </p:par>
                            </p:childTnLst>
                          </p:cTn>
                        </p:par>
                        <p:par>
                          <p:cTn id="20" fill="hold">
                            <p:stCondLst>
                              <p:cond delay="12000"/>
                            </p:stCondLst>
                            <p:childTnLst>
                              <p:par>
                                <p:cTn id="21" presetID="14" presetClass="entr" presetSubtype="10" fill="hold" nodeType="afterEffect">
                                  <p:stCondLst>
                                    <p:cond delay="2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1000"/>
                                        <p:tgtEl>
                                          <p:spTgt spid="5">
                                            <p:txEl>
                                              <p:pRg st="4" end="4"/>
                                            </p:txEl>
                                          </p:spTgt>
                                        </p:tgtEl>
                                      </p:cBhvr>
                                    </p:animEffect>
                                  </p:childTnLst>
                                </p:cTn>
                              </p:par>
                            </p:childTnLst>
                          </p:cTn>
                        </p:par>
                        <p:par>
                          <p:cTn id="24" fill="hold">
                            <p:stCondLst>
                              <p:cond delay="15000"/>
                            </p:stCondLst>
                            <p:childTnLst>
                              <p:par>
                                <p:cTn id="25" presetID="14" presetClass="entr" presetSubtype="10" fill="hold" nodeType="afterEffect">
                                  <p:stCondLst>
                                    <p:cond delay="20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7" dur="1000"/>
                                        <p:tgtEl>
                                          <p:spTgt spid="5">
                                            <p:txEl>
                                              <p:pRg st="5" end="5"/>
                                            </p:txEl>
                                          </p:spTgt>
                                        </p:tgtEl>
                                      </p:cBhvr>
                                    </p:animEffect>
                                  </p:childTnLst>
                                </p:cTn>
                              </p:par>
                            </p:childTnLst>
                          </p:cTn>
                        </p:par>
                        <p:par>
                          <p:cTn id="28" fill="hold">
                            <p:stCondLst>
                              <p:cond delay="18000"/>
                            </p:stCondLst>
                            <p:childTnLst>
                              <p:par>
                                <p:cTn id="29" presetID="14" presetClass="entr" presetSubtype="10" fill="hold" nodeType="afterEffect">
                                  <p:stCondLst>
                                    <p:cond delay="20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1" dur="1000"/>
                                        <p:tgtEl>
                                          <p:spTgt spid="5">
                                            <p:txEl>
                                              <p:pRg st="6" end="6"/>
                                            </p:txEl>
                                          </p:spTgt>
                                        </p:tgtEl>
                                      </p:cBhvr>
                                    </p:animEffect>
                                  </p:childTnLst>
                                </p:cTn>
                              </p:par>
                            </p:childTnLst>
                          </p:cTn>
                        </p:par>
                        <p:par>
                          <p:cTn id="32" fill="hold">
                            <p:stCondLst>
                              <p:cond delay="21000"/>
                            </p:stCondLst>
                            <p:childTnLst>
                              <p:par>
                                <p:cTn id="33" presetID="14" presetClass="entr" presetSubtype="10" fill="hold" nodeType="afterEffect">
                                  <p:stCondLst>
                                    <p:cond delay="200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5" dur="1000"/>
                                        <p:tgtEl>
                                          <p:spTgt spid="5">
                                            <p:txEl>
                                              <p:pRg st="7" end="7"/>
                                            </p:txEl>
                                          </p:spTgt>
                                        </p:tgtEl>
                                      </p:cBhvr>
                                    </p:animEffect>
                                  </p:childTnLst>
                                </p:cTn>
                              </p:par>
                            </p:childTnLst>
                          </p:cTn>
                        </p:par>
                        <p:par>
                          <p:cTn id="36" fill="hold">
                            <p:stCondLst>
                              <p:cond delay="24000"/>
                            </p:stCondLst>
                            <p:childTnLst>
                              <p:par>
                                <p:cTn id="37" presetID="14" presetClass="entr" presetSubtype="10" fill="hold" nodeType="afterEffect">
                                  <p:stCondLst>
                                    <p:cond delay="200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9" dur="1000"/>
                                        <p:tgtEl>
                                          <p:spTgt spid="5">
                                            <p:txEl>
                                              <p:pRg st="8" end="8"/>
                                            </p:txEl>
                                          </p:spTgt>
                                        </p:tgtEl>
                                      </p:cBhvr>
                                    </p:animEffect>
                                  </p:childTnLst>
                                </p:cTn>
                              </p:par>
                            </p:childTnLst>
                          </p:cTn>
                        </p:par>
                        <p:par>
                          <p:cTn id="40" fill="hold">
                            <p:stCondLst>
                              <p:cond delay="27000"/>
                            </p:stCondLst>
                            <p:childTnLst>
                              <p:par>
                                <p:cTn id="41" presetID="14" presetClass="entr" presetSubtype="10" fill="hold" nodeType="afterEffect">
                                  <p:stCondLst>
                                    <p:cond delay="200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3" dur="1000"/>
                                        <p:tgtEl>
                                          <p:spTgt spid="5">
                                            <p:txEl>
                                              <p:pRg st="9" end="9"/>
                                            </p:txEl>
                                          </p:spTgt>
                                        </p:tgtEl>
                                      </p:cBhvr>
                                    </p:animEffect>
                                  </p:childTnLst>
                                </p:cTn>
                              </p:par>
                            </p:childTnLst>
                          </p:cTn>
                        </p:par>
                        <p:par>
                          <p:cTn id="44" fill="hold">
                            <p:stCondLst>
                              <p:cond delay="30000"/>
                            </p:stCondLst>
                            <p:childTnLst>
                              <p:par>
                                <p:cTn id="45" presetID="14" presetClass="entr" presetSubtype="10" fill="hold" nodeType="afterEffect">
                                  <p:stCondLst>
                                    <p:cond delay="200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7"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332655"/>
            <a:ext cx="3522118" cy="646331"/>
          </a:xfrm>
          <a:prstGeom prst="rect">
            <a:avLst/>
          </a:prstGeom>
        </p:spPr>
        <p:txBody>
          <a:bodyPr wrap="none">
            <a:spAutoFit/>
          </a:bodyPr>
          <a:lstStyle/>
          <a:p>
            <a:r>
              <a:rPr lang="ru-RU" sz="3600" b="1" dirty="0">
                <a:solidFill>
                  <a:srgbClr val="002060"/>
                </a:solidFill>
                <a:latin typeface="Verdana" pitchFamily="34" charset="0"/>
                <a:ea typeface="Verdana" pitchFamily="34" charset="0"/>
                <a:cs typeface="Verdana" pitchFamily="34" charset="0"/>
              </a:rPr>
              <a:t>Применение</a:t>
            </a:r>
            <a:endParaRPr lang="en-US" sz="3600" b="1" dirty="0">
              <a:solidFill>
                <a:srgbClr val="002060"/>
              </a:solidFill>
              <a:latin typeface="Verdana" pitchFamily="34" charset="0"/>
              <a:ea typeface="Verdana" pitchFamily="34" charset="0"/>
              <a:cs typeface="Verdana" pitchFamily="34" charset="0"/>
            </a:endParaRPr>
          </a:p>
        </p:txBody>
      </p:sp>
      <p:sp>
        <p:nvSpPr>
          <p:cNvPr id="3" name="Rectangle 2"/>
          <p:cNvSpPr/>
          <p:nvPr/>
        </p:nvSpPr>
        <p:spPr>
          <a:xfrm>
            <a:off x="323528" y="1700808"/>
            <a:ext cx="8568952" cy="3046988"/>
          </a:xfrm>
          <a:prstGeom prst="rect">
            <a:avLst/>
          </a:prstGeom>
        </p:spPr>
        <p:txBody>
          <a:bodyPr wrap="square">
            <a:spAutoFit/>
          </a:bodyPr>
          <a:lstStyle/>
          <a:p>
            <a:r>
              <a:rPr lang="ru-RU" sz="2400" dirty="0">
                <a:solidFill>
                  <a:srgbClr val="002060"/>
                </a:solidFill>
                <a:latin typeface="Verdana" pitchFamily="34" charset="0"/>
                <a:ea typeface="Verdana" pitchFamily="34" charset="0"/>
                <a:cs typeface="Verdana" pitchFamily="34" charset="0"/>
              </a:rPr>
              <a:t>Применение – это часть проповеди, побуждающая к правильной реакции на истину открытую в проповеди.</a:t>
            </a:r>
            <a:endParaRPr lang="en-US" sz="2400" dirty="0">
              <a:solidFill>
                <a:srgbClr val="002060"/>
              </a:solidFill>
              <a:latin typeface="Verdana" pitchFamily="34" charset="0"/>
              <a:ea typeface="Verdana" pitchFamily="34" charset="0"/>
              <a:cs typeface="Verdana" pitchFamily="34" charset="0"/>
            </a:endParaRPr>
          </a:p>
          <a:p>
            <a:endParaRPr lang="en-US" sz="2400" dirty="0">
              <a:solidFill>
                <a:srgbClr val="002060"/>
              </a:solidFill>
              <a:latin typeface="Verdana" pitchFamily="34" charset="0"/>
              <a:ea typeface="Verdana" pitchFamily="34" charset="0"/>
              <a:cs typeface="Verdana" pitchFamily="34" charset="0"/>
            </a:endParaRPr>
          </a:p>
          <a:p>
            <a:r>
              <a:rPr lang="en-US" sz="2400" b="1" dirty="0">
                <a:solidFill>
                  <a:srgbClr val="002060"/>
                </a:solidFill>
                <a:latin typeface="Verdana" pitchFamily="34" charset="0"/>
                <a:ea typeface="Verdana" pitchFamily="34" charset="0"/>
                <a:cs typeface="Verdana" pitchFamily="34" charset="0"/>
              </a:rPr>
              <a:t>                       </a:t>
            </a:r>
            <a:r>
              <a:rPr lang="ru-RU" sz="2400" b="1" dirty="0">
                <a:solidFill>
                  <a:srgbClr val="002060"/>
                </a:solidFill>
                <a:latin typeface="Verdana" pitchFamily="34" charset="0"/>
                <a:ea typeface="Verdana" pitchFamily="34" charset="0"/>
                <a:cs typeface="Verdana" pitchFamily="34" charset="0"/>
              </a:rPr>
              <a:t>Цель применения.</a:t>
            </a:r>
            <a:endParaRPr lang="en-US" sz="2400" b="1" dirty="0">
              <a:solidFill>
                <a:srgbClr val="002060"/>
              </a:solidFill>
              <a:latin typeface="Verdana" pitchFamily="34" charset="0"/>
              <a:ea typeface="Verdana" pitchFamily="34" charset="0"/>
              <a:cs typeface="Verdana" pitchFamily="34" charset="0"/>
            </a:endParaRPr>
          </a:p>
          <a:p>
            <a:endParaRPr lang="en-US" sz="2400" b="1" dirty="0">
              <a:solidFill>
                <a:srgbClr val="002060"/>
              </a:solidFill>
              <a:latin typeface="Verdana" pitchFamily="34" charset="0"/>
              <a:ea typeface="Verdana" pitchFamily="34" charset="0"/>
              <a:cs typeface="Verdana" pitchFamily="34" charset="0"/>
            </a:endParaRPr>
          </a:p>
          <a:p>
            <a:r>
              <a:rPr lang="ru-RU" sz="2400" dirty="0">
                <a:solidFill>
                  <a:srgbClr val="002060"/>
                </a:solidFill>
                <a:latin typeface="Verdana" pitchFamily="34" charset="0"/>
                <a:ea typeface="Verdana" pitchFamily="34" charset="0"/>
                <a:cs typeface="Verdana" pitchFamily="34" charset="0"/>
              </a:rPr>
              <a:t>Достичь изменения поведения, отношения к истине (во первых у себя) у слушателей.</a:t>
            </a:r>
            <a:endParaRPr lang="en-US" sz="2400"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460233081"/>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6693" y="332656"/>
            <a:ext cx="2710614" cy="646331"/>
          </a:xfrm>
          <a:prstGeom prst="rect">
            <a:avLst/>
          </a:prstGeom>
        </p:spPr>
        <p:txBody>
          <a:bodyPr wrap="none">
            <a:spAutoFit/>
          </a:bodyPr>
          <a:lstStyle/>
          <a:p>
            <a:r>
              <a:rPr lang="ru-RU" sz="3600" b="1" dirty="0">
                <a:solidFill>
                  <a:srgbClr val="002060"/>
                </a:solidFill>
                <a:latin typeface="Franklin Gothic Medium"/>
                <a:cs typeface="Aharoni" pitchFamily="2" charset="-79"/>
              </a:rPr>
              <a:t>Заключение</a:t>
            </a:r>
            <a:endParaRPr lang="en-US" sz="3200" b="1" dirty="0">
              <a:solidFill>
                <a:srgbClr val="002060"/>
              </a:solidFill>
              <a:latin typeface="Franklin Gothic Medium"/>
              <a:cs typeface="Aharoni" pitchFamily="2" charset="-79"/>
            </a:endParaRPr>
          </a:p>
        </p:txBody>
      </p:sp>
      <p:sp>
        <p:nvSpPr>
          <p:cNvPr id="3" name="Rectangle 2"/>
          <p:cNvSpPr/>
          <p:nvPr/>
        </p:nvSpPr>
        <p:spPr>
          <a:xfrm>
            <a:off x="359532" y="1340768"/>
            <a:ext cx="8424936" cy="3108543"/>
          </a:xfrm>
          <a:prstGeom prst="rect">
            <a:avLst/>
          </a:prstGeom>
        </p:spPr>
        <p:txBody>
          <a:bodyPr wrap="square">
            <a:spAutoFit/>
          </a:bodyPr>
          <a:lstStyle/>
          <a:p>
            <a:r>
              <a:rPr lang="ru-RU" sz="2800" b="1" dirty="0">
                <a:solidFill>
                  <a:srgbClr val="002060"/>
                </a:solidFill>
                <a:latin typeface="Franklin Gothic Medium"/>
              </a:rPr>
              <a:t>Определение: </a:t>
            </a:r>
            <a:r>
              <a:rPr lang="ru-RU" sz="2800" dirty="0">
                <a:solidFill>
                  <a:srgbClr val="002060"/>
                </a:solidFill>
                <a:latin typeface="Franklin Gothic Medium"/>
              </a:rPr>
              <a:t>Заключение – это завершающая часть проповеди, которая, как правило, содержит в себе:</a:t>
            </a:r>
            <a:endParaRPr lang="en-US" sz="2800" dirty="0">
              <a:solidFill>
                <a:srgbClr val="002060"/>
              </a:solidFill>
              <a:latin typeface="Franklin Gothic Medium"/>
            </a:endParaRPr>
          </a:p>
          <a:p>
            <a:endParaRPr lang="en-US" sz="2800" dirty="0">
              <a:solidFill>
                <a:srgbClr val="002060"/>
              </a:solidFill>
              <a:latin typeface="Franklin Gothic Medium"/>
            </a:endParaRPr>
          </a:p>
          <a:p>
            <a:r>
              <a:rPr lang="ru-RU" sz="2800" dirty="0">
                <a:solidFill>
                  <a:srgbClr val="002060"/>
                </a:solidFill>
                <a:latin typeface="Franklin Gothic Medium"/>
              </a:rPr>
              <a:t>1.Обобщение проповеди</a:t>
            </a:r>
            <a:endParaRPr lang="en-US" sz="2800" dirty="0">
              <a:solidFill>
                <a:srgbClr val="002060"/>
              </a:solidFill>
              <a:latin typeface="Franklin Gothic Medium"/>
            </a:endParaRPr>
          </a:p>
          <a:p>
            <a:endParaRPr lang="en-US" sz="2800" dirty="0">
              <a:solidFill>
                <a:srgbClr val="002060"/>
              </a:solidFill>
              <a:latin typeface="Franklin Gothic Medium"/>
            </a:endParaRPr>
          </a:p>
          <a:p>
            <a:r>
              <a:rPr lang="ru-RU" sz="2800" dirty="0">
                <a:solidFill>
                  <a:srgbClr val="002060"/>
                </a:solidFill>
                <a:latin typeface="Franklin Gothic Medium"/>
              </a:rPr>
              <a:t>2.Призыв к слушателям</a:t>
            </a:r>
            <a:endParaRPr lang="en-US" sz="2800" dirty="0">
              <a:solidFill>
                <a:srgbClr val="002060"/>
              </a:solidFill>
              <a:latin typeface="Franklin Gothic Medium"/>
            </a:endParaRPr>
          </a:p>
        </p:txBody>
      </p:sp>
    </p:spTree>
    <p:extLst>
      <p:ext uri="{BB962C8B-B14F-4D97-AF65-F5344CB8AC3E}">
        <p14:creationId xmlns="" xmlns:p14="http://schemas.microsoft.com/office/powerpoint/2010/main" val="1168063710"/>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2)">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2)">
                                      <p:cBhvr>
                                        <p:cTn id="17"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954107"/>
          </a:xfrm>
          <a:prstGeom prst="rect">
            <a:avLst/>
          </a:prstGeom>
        </p:spPr>
        <p:txBody>
          <a:bodyPr wrap="square">
            <a:spAutoFit/>
          </a:bodyPr>
          <a:lstStyle/>
          <a:p>
            <a:pPr algn="ctr"/>
            <a:r>
              <a:rPr lang="ru-RU" sz="2800" b="1" dirty="0">
                <a:solidFill>
                  <a:srgbClr val="002060"/>
                </a:solidFill>
                <a:latin typeface="Franklin Gothic Medium"/>
              </a:rPr>
              <a:t>Некоторые правила и советы к приготовлению заключения</a:t>
            </a:r>
            <a:endParaRPr lang="en-US" sz="2800" b="1" dirty="0">
              <a:solidFill>
                <a:srgbClr val="002060"/>
              </a:solidFill>
              <a:latin typeface="Franklin Gothic Medium"/>
            </a:endParaRPr>
          </a:p>
        </p:txBody>
      </p:sp>
      <p:sp>
        <p:nvSpPr>
          <p:cNvPr id="5" name="Rectangle 4"/>
          <p:cNvSpPr/>
          <p:nvPr/>
        </p:nvSpPr>
        <p:spPr>
          <a:xfrm>
            <a:off x="107504" y="1859340"/>
            <a:ext cx="9036496" cy="4154984"/>
          </a:xfrm>
          <a:prstGeom prst="rect">
            <a:avLst/>
          </a:prstGeom>
        </p:spPr>
        <p:txBody>
          <a:bodyPr wrap="square">
            <a:spAutoFit/>
          </a:bodyPr>
          <a:lstStyle/>
          <a:p>
            <a:r>
              <a:rPr lang="en-US" sz="2400" dirty="0">
                <a:solidFill>
                  <a:srgbClr val="002060"/>
                </a:solidFill>
                <a:latin typeface="Franklin Gothic Medium"/>
              </a:rPr>
              <a:t>1.  </a:t>
            </a:r>
            <a:r>
              <a:rPr lang="ru-RU" sz="2400" dirty="0">
                <a:solidFill>
                  <a:srgbClr val="002060"/>
                </a:solidFill>
                <a:latin typeface="Franklin Gothic Medium"/>
              </a:rPr>
              <a:t>Конец должен быть хорошо продуманным, запланированным </a:t>
            </a:r>
            <a:r>
              <a:rPr lang="en-US" sz="2400" dirty="0">
                <a:solidFill>
                  <a:srgbClr val="002060"/>
                </a:solidFill>
                <a:latin typeface="Franklin Gothic Medium"/>
              </a:rPr>
              <a:t> </a:t>
            </a:r>
          </a:p>
          <a:p>
            <a:r>
              <a:rPr lang="en-US" sz="2400" dirty="0">
                <a:solidFill>
                  <a:srgbClr val="002060"/>
                </a:solidFill>
                <a:latin typeface="Franklin Gothic Medium"/>
              </a:rPr>
              <a:t>      </a:t>
            </a:r>
            <a:r>
              <a:rPr lang="ru-RU" sz="2400" dirty="0">
                <a:solidFill>
                  <a:srgbClr val="002060"/>
                </a:solidFill>
                <a:latin typeface="Franklin Gothic Medium"/>
              </a:rPr>
              <a:t>и подготовленным.</a:t>
            </a:r>
            <a:endParaRPr lang="en-US" sz="2400" dirty="0">
              <a:solidFill>
                <a:srgbClr val="002060"/>
              </a:solidFill>
              <a:latin typeface="Franklin Gothic Medium"/>
            </a:endParaRPr>
          </a:p>
          <a:p>
            <a:pPr marL="457200" indent="-457200">
              <a:buFontTx/>
              <a:buAutoNum type="arabicPeriod"/>
            </a:pPr>
            <a:endParaRPr lang="en-US" sz="2400" dirty="0">
              <a:solidFill>
                <a:srgbClr val="002060"/>
              </a:solidFill>
              <a:latin typeface="Franklin Gothic Medium"/>
            </a:endParaRPr>
          </a:p>
          <a:p>
            <a:r>
              <a:rPr lang="ru-RU" sz="2400" dirty="0">
                <a:solidFill>
                  <a:srgbClr val="002060"/>
                </a:solidFill>
                <a:latin typeface="Franklin Gothic Medium"/>
              </a:rPr>
              <a:t>2. </a:t>
            </a:r>
            <a:r>
              <a:rPr lang="en-US" sz="2400" dirty="0">
                <a:solidFill>
                  <a:srgbClr val="002060"/>
                </a:solidFill>
                <a:latin typeface="Franklin Gothic Medium"/>
              </a:rPr>
              <a:t> </a:t>
            </a:r>
            <a:r>
              <a:rPr lang="ru-RU" sz="2400" dirty="0">
                <a:solidFill>
                  <a:srgbClr val="002060"/>
                </a:solidFill>
                <a:latin typeface="Franklin Gothic Medium"/>
              </a:rPr>
              <a:t>Конец должен быть коротким. В нем не должно быть новых </a:t>
            </a:r>
            <a:r>
              <a:rPr lang="en-US" sz="2400" dirty="0">
                <a:solidFill>
                  <a:srgbClr val="002060"/>
                </a:solidFill>
                <a:latin typeface="Franklin Gothic Medium"/>
              </a:rPr>
              <a:t>      </a:t>
            </a:r>
          </a:p>
          <a:p>
            <a:r>
              <a:rPr lang="en-US" sz="2400" dirty="0">
                <a:solidFill>
                  <a:srgbClr val="002060"/>
                </a:solidFill>
                <a:latin typeface="Franklin Gothic Medium"/>
              </a:rPr>
              <a:t>      </a:t>
            </a:r>
            <a:r>
              <a:rPr lang="ru-RU" sz="2400" dirty="0">
                <a:solidFill>
                  <a:srgbClr val="002060"/>
                </a:solidFill>
                <a:latin typeface="Franklin Gothic Medium"/>
              </a:rPr>
              <a:t>мыслей.</a:t>
            </a:r>
            <a:endParaRPr lang="en-US" sz="2400" dirty="0">
              <a:solidFill>
                <a:srgbClr val="002060"/>
              </a:solidFill>
              <a:latin typeface="Franklin Gothic Medium"/>
            </a:endParaRPr>
          </a:p>
          <a:p>
            <a:endParaRPr lang="en-US" sz="2400" dirty="0">
              <a:solidFill>
                <a:srgbClr val="002060"/>
              </a:solidFill>
              <a:latin typeface="Franklin Gothic Medium"/>
            </a:endParaRPr>
          </a:p>
          <a:p>
            <a:r>
              <a:rPr lang="ru-RU" sz="2400" dirty="0">
                <a:solidFill>
                  <a:srgbClr val="002060"/>
                </a:solidFill>
                <a:latin typeface="Franklin Gothic Medium"/>
              </a:rPr>
              <a:t>3. </a:t>
            </a:r>
            <a:r>
              <a:rPr lang="en-US" sz="2400" dirty="0">
                <a:solidFill>
                  <a:srgbClr val="002060"/>
                </a:solidFill>
                <a:latin typeface="Franklin Gothic Medium"/>
              </a:rPr>
              <a:t> </a:t>
            </a:r>
            <a:r>
              <a:rPr lang="ru-RU" sz="2400" dirty="0">
                <a:solidFill>
                  <a:srgbClr val="002060"/>
                </a:solidFill>
                <a:latin typeface="Franklin Gothic Medium"/>
              </a:rPr>
              <a:t>Если вы воспользовались выражением «в заключение», то вы </a:t>
            </a:r>
            <a:r>
              <a:rPr lang="en-US" sz="2400" dirty="0">
                <a:solidFill>
                  <a:srgbClr val="002060"/>
                </a:solidFill>
                <a:latin typeface="Franklin Gothic Medium"/>
              </a:rPr>
              <a:t>  </a:t>
            </a:r>
          </a:p>
          <a:p>
            <a:r>
              <a:rPr lang="en-US" sz="2400" dirty="0">
                <a:solidFill>
                  <a:srgbClr val="002060"/>
                </a:solidFill>
                <a:latin typeface="Franklin Gothic Medium"/>
              </a:rPr>
              <a:t>     </a:t>
            </a:r>
            <a:r>
              <a:rPr lang="ru-RU" sz="2400" dirty="0">
                <a:solidFill>
                  <a:srgbClr val="002060"/>
                </a:solidFill>
                <a:latin typeface="Franklin Gothic Medium"/>
              </a:rPr>
              <a:t>действительно должны закончить.</a:t>
            </a:r>
            <a:endParaRPr lang="en-US" sz="2400" dirty="0">
              <a:solidFill>
                <a:srgbClr val="002060"/>
              </a:solidFill>
              <a:latin typeface="Franklin Gothic Medium"/>
            </a:endParaRPr>
          </a:p>
          <a:p>
            <a:endParaRPr lang="en-US" sz="2400" dirty="0">
              <a:solidFill>
                <a:srgbClr val="002060"/>
              </a:solidFill>
              <a:latin typeface="Franklin Gothic Medium"/>
            </a:endParaRPr>
          </a:p>
          <a:p>
            <a:r>
              <a:rPr lang="ru-RU" sz="2400" dirty="0">
                <a:solidFill>
                  <a:srgbClr val="002060"/>
                </a:solidFill>
                <a:latin typeface="Franklin Gothic Medium"/>
              </a:rPr>
              <a:t>4. </a:t>
            </a:r>
            <a:r>
              <a:rPr lang="en-US" sz="2400" dirty="0">
                <a:solidFill>
                  <a:srgbClr val="002060"/>
                </a:solidFill>
                <a:latin typeface="Franklin Gothic Medium"/>
              </a:rPr>
              <a:t> </a:t>
            </a:r>
            <a:r>
              <a:rPr lang="ru-RU" sz="2400" dirty="0">
                <a:solidFill>
                  <a:srgbClr val="002060"/>
                </a:solidFill>
                <a:latin typeface="Franklin Gothic Medium"/>
              </a:rPr>
              <a:t>Бывает уместно вернуться к вступлению и ответить на </a:t>
            </a:r>
            <a:endParaRPr lang="en-US" sz="2400" dirty="0">
              <a:solidFill>
                <a:srgbClr val="002060"/>
              </a:solidFill>
              <a:latin typeface="Franklin Gothic Medium"/>
            </a:endParaRPr>
          </a:p>
          <a:p>
            <a:r>
              <a:rPr lang="en-US" sz="2400" dirty="0">
                <a:solidFill>
                  <a:srgbClr val="002060"/>
                </a:solidFill>
                <a:latin typeface="Franklin Gothic Medium"/>
              </a:rPr>
              <a:t>     </a:t>
            </a:r>
            <a:r>
              <a:rPr lang="ru-RU" sz="2400" dirty="0">
                <a:solidFill>
                  <a:srgbClr val="002060"/>
                </a:solidFill>
                <a:latin typeface="Franklin Gothic Medium"/>
              </a:rPr>
              <a:t>вопросы, если их поставили в начале.</a:t>
            </a:r>
            <a:endParaRPr lang="en-US" sz="2400" dirty="0">
              <a:solidFill>
                <a:srgbClr val="002060"/>
              </a:solidFill>
              <a:latin typeface="Franklin Gothic Medium"/>
            </a:endParaRPr>
          </a:p>
        </p:txBody>
      </p:sp>
    </p:spTree>
    <p:extLst>
      <p:ext uri="{BB962C8B-B14F-4D97-AF65-F5344CB8AC3E}">
        <p14:creationId xmlns="" xmlns:p14="http://schemas.microsoft.com/office/powerpoint/2010/main" val="901521796"/>
      </p:ext>
    </p:extLst>
  </p:cSld>
  <p:clrMapOvr>
    <a:masterClrMapping/>
  </p:clrMapOvr>
  <mc:AlternateContent xmlns:mc="http://schemas.openxmlformats.org/markup-compatibility/2006">
    <mc:Choice xmlns="" xmlns:p14="http://schemas.microsoft.com/office/powerpoint/2010/main"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75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175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heel(1)">
                                      <p:cBhvr>
                                        <p:cTn id="15" dur="1750"/>
                                        <p:tgtEl>
                                          <p:spTgt spid="5">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heel(1)">
                                      <p:cBhvr>
                                        <p:cTn id="18" dur="175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heel(1)">
                                      <p:cBhvr>
                                        <p:cTn id="23" dur="1750"/>
                                        <p:tgtEl>
                                          <p:spTgt spid="5">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wheel(1)">
                                      <p:cBhvr>
                                        <p:cTn id="26" dur="175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wheel(1)">
                                      <p:cBhvr>
                                        <p:cTn id="31" dur="1750"/>
                                        <p:tgtEl>
                                          <p:spTgt spid="5">
                                            <p:txEl>
                                              <p:pRg st="9" end="9"/>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wheel(1)">
                                      <p:cBhvr>
                                        <p:cTn id="34" dur="175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19300"/>
            <a:ext cx="6934200" cy="1754326"/>
          </a:xfrm>
          <a:prstGeom prst="rect">
            <a:avLst/>
          </a:prstGeom>
        </p:spPr>
        <p:txBody>
          <a:bodyPr wrap="square">
            <a:spAutoFit/>
          </a:bodyPr>
          <a:lstStyle/>
          <a:p>
            <a:pPr algn="ctr"/>
            <a:r>
              <a:rPr lang="ru-RU" sz="3600" b="1" i="1" u="sng" dirty="0">
                <a:solidFill>
                  <a:prstClr val="white"/>
                </a:solidFill>
              </a:rPr>
              <a:t>Риторика</a:t>
            </a:r>
            <a:r>
              <a:rPr lang="ru-RU" sz="3600" b="1" i="1" dirty="0">
                <a:solidFill>
                  <a:prstClr val="white"/>
                </a:solidFill>
              </a:rPr>
              <a:t> </a:t>
            </a:r>
            <a:r>
              <a:rPr lang="ru-RU" sz="3600" dirty="0">
                <a:solidFill>
                  <a:prstClr val="white"/>
                </a:solidFill>
              </a:rPr>
              <a:t>–</a:t>
            </a:r>
            <a:r>
              <a:rPr lang="ru-RU" sz="3600" b="1" dirty="0">
                <a:solidFill>
                  <a:prstClr val="white"/>
                </a:solidFill>
              </a:rPr>
              <a:t> </a:t>
            </a:r>
            <a:r>
              <a:rPr lang="ru-RU" sz="3600" dirty="0">
                <a:solidFill>
                  <a:prstClr val="white"/>
                </a:solidFill>
              </a:rPr>
              <a:t>в первоначальном значении слова – наука об ораторском искусстве.</a:t>
            </a:r>
            <a:endParaRPr lang="en-US" sz="3600" dirty="0">
              <a:solidFill>
                <a:prstClr val="white"/>
              </a:solidFill>
            </a:endParaRPr>
          </a:p>
        </p:txBody>
      </p:sp>
      <p:sp>
        <p:nvSpPr>
          <p:cNvPr id="3" name="Rectangle 2"/>
          <p:cNvSpPr/>
          <p:nvPr/>
        </p:nvSpPr>
        <p:spPr>
          <a:xfrm>
            <a:off x="2438400" y="377904"/>
            <a:ext cx="4419800" cy="1200329"/>
          </a:xfrm>
          <a:prstGeom prst="rect">
            <a:avLst/>
          </a:prstGeom>
        </p:spPr>
        <p:txBody>
          <a:bodyPr wrap="none">
            <a:spAutoFit/>
          </a:bodyPr>
          <a:lstStyle/>
          <a:p>
            <a:r>
              <a:rPr lang="ru-RU" sz="7200" dirty="0">
                <a:solidFill>
                  <a:prstClr val="white"/>
                </a:solidFill>
              </a:rPr>
              <a:t>Риторика</a:t>
            </a:r>
            <a:r>
              <a:rPr lang="ru-RU" sz="2000" dirty="0">
                <a:solidFill>
                  <a:prstClr val="white"/>
                </a:solidFill>
              </a:rPr>
              <a:t> </a:t>
            </a:r>
            <a:endParaRPr lang="en-US" sz="2000" dirty="0">
              <a:solidFill>
                <a:prstClr val="white"/>
              </a:solidFill>
            </a:endParaRPr>
          </a:p>
        </p:txBody>
      </p:sp>
      <p:sp>
        <p:nvSpPr>
          <p:cNvPr id="4" name="Rectangle 3"/>
          <p:cNvSpPr/>
          <p:nvPr/>
        </p:nvSpPr>
        <p:spPr>
          <a:xfrm>
            <a:off x="2286000" y="4267200"/>
            <a:ext cx="6705600" cy="1754326"/>
          </a:xfrm>
          <a:prstGeom prst="rect">
            <a:avLst/>
          </a:prstGeom>
        </p:spPr>
        <p:txBody>
          <a:bodyPr wrap="square">
            <a:spAutoFit/>
          </a:bodyPr>
          <a:lstStyle/>
          <a:p>
            <a:pPr algn="ctr"/>
            <a:r>
              <a:rPr lang="ru-RU" sz="3600" b="1" i="1" u="sng" dirty="0">
                <a:solidFill>
                  <a:prstClr val="white"/>
                </a:solidFill>
              </a:rPr>
              <a:t>Христианская риторика</a:t>
            </a:r>
            <a:r>
              <a:rPr lang="ru-RU" sz="3600" dirty="0">
                <a:solidFill>
                  <a:prstClr val="white"/>
                </a:solidFill>
              </a:rPr>
              <a:t> – учение о правилах произнесения проповеди.</a:t>
            </a:r>
            <a:endParaRPr lang="en-US" sz="3600" dirty="0">
              <a:solidFill>
                <a:prstClr val="white"/>
              </a:solidFill>
            </a:endParaRPr>
          </a:p>
        </p:txBody>
      </p:sp>
    </p:spTree>
    <p:extLst>
      <p:ext uri="{BB962C8B-B14F-4D97-AF65-F5344CB8AC3E}">
        <p14:creationId xmlns="" xmlns:p14="http://schemas.microsoft.com/office/powerpoint/2010/main" val="216345592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762000"/>
            <a:ext cx="8458200" cy="3785652"/>
          </a:xfrm>
          <a:prstGeom prst="rect">
            <a:avLst/>
          </a:prstGeom>
        </p:spPr>
        <p:txBody>
          <a:bodyPr wrap="square">
            <a:spAutoFit/>
          </a:bodyPr>
          <a:lstStyle/>
          <a:p>
            <a:r>
              <a:rPr lang="ru-RU" sz="4000" dirty="0">
                <a:solidFill>
                  <a:prstClr val="white"/>
                </a:solidFill>
              </a:rPr>
              <a:t>Условно разделим риторику на три раздела:</a:t>
            </a:r>
            <a:endParaRPr lang="en-US" sz="4000" dirty="0">
              <a:solidFill>
                <a:prstClr val="white"/>
              </a:solidFill>
            </a:endParaRPr>
          </a:p>
          <a:p>
            <a:endParaRPr lang="en-US" sz="4000" dirty="0">
              <a:solidFill>
                <a:prstClr val="white"/>
              </a:solidFill>
            </a:endParaRPr>
          </a:p>
          <a:p>
            <a:pPr marL="742950" indent="-742950">
              <a:buFontTx/>
              <a:buAutoNum type="arabicPeriod"/>
            </a:pPr>
            <a:r>
              <a:rPr lang="ru-RU" sz="4000" dirty="0">
                <a:solidFill>
                  <a:prstClr val="white"/>
                </a:solidFill>
              </a:rPr>
              <a:t>Язык</a:t>
            </a:r>
          </a:p>
          <a:p>
            <a:r>
              <a:rPr lang="ru-RU" sz="4000" dirty="0">
                <a:solidFill>
                  <a:prstClr val="white"/>
                </a:solidFill>
              </a:rPr>
              <a:t>2.   Речь</a:t>
            </a:r>
            <a:r>
              <a:rPr lang="en-US" sz="4000" dirty="0">
                <a:solidFill>
                  <a:prstClr val="white"/>
                </a:solidFill>
              </a:rPr>
              <a:t>  </a:t>
            </a:r>
          </a:p>
          <a:p>
            <a:r>
              <a:rPr lang="en-US" sz="4000" dirty="0">
                <a:solidFill>
                  <a:prstClr val="white"/>
                </a:solidFill>
              </a:rPr>
              <a:t>3.  </a:t>
            </a:r>
            <a:r>
              <a:rPr lang="ru-RU" sz="4000" dirty="0">
                <a:solidFill>
                  <a:prstClr val="white"/>
                </a:solidFill>
              </a:rPr>
              <a:t>Личность (Внешний фактор)</a:t>
            </a:r>
            <a:endParaRPr lang="en-US" sz="4000" dirty="0">
              <a:solidFill>
                <a:prstClr val="white"/>
              </a:solidFill>
            </a:endParaRPr>
          </a:p>
        </p:txBody>
      </p:sp>
    </p:spTree>
    <p:extLst>
      <p:ext uri="{BB962C8B-B14F-4D97-AF65-F5344CB8AC3E}">
        <p14:creationId xmlns="" xmlns:p14="http://schemas.microsoft.com/office/powerpoint/2010/main" val="163382937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0"/>
          </a:xfrm>
        </p:spPr>
        <p:txBody>
          <a:bodyPr>
            <a:normAutofit/>
          </a:bodyPr>
          <a:lstStyle/>
          <a:p>
            <a:pPr marL="457200" indent="-457200" algn="l"/>
            <a:r>
              <a:rPr lang="en-US" sz="2800" b="1" dirty="0"/>
              <a:t>II</a:t>
            </a:r>
            <a:r>
              <a:rPr lang="ru-RU" sz="2800" b="1" dirty="0"/>
              <a:t>. Важные внутренние качества проповедника</a:t>
            </a:r>
            <a:r>
              <a:rPr lang="ru-RU" sz="2800" b="1" dirty="0" smtClean="0"/>
              <a:t>.</a:t>
            </a:r>
            <a:r>
              <a:rPr lang="en-US" sz="2000" dirty="0"/>
              <a:t/>
            </a:r>
            <a:br>
              <a:rPr lang="en-US" sz="2000" dirty="0"/>
            </a:br>
            <a:r>
              <a:rPr lang="ru-RU" sz="2800" b="1" dirty="0"/>
              <a:t>1</a:t>
            </a:r>
            <a:r>
              <a:rPr lang="ru-RU" sz="2800" dirty="0"/>
              <a:t>. </a:t>
            </a:r>
            <a:r>
              <a:rPr lang="ru-RU" sz="2800" b="1" u="sng" dirty="0"/>
              <a:t>Знание Слова Божия по смыслу и содержанию</a:t>
            </a:r>
            <a:r>
              <a:rPr lang="en-US" sz="2800" dirty="0"/>
              <a:t/>
            </a:r>
            <a:br>
              <a:rPr lang="en-US" sz="2800" dirty="0"/>
            </a:br>
            <a:r>
              <a:rPr lang="ru-RU" sz="2800" dirty="0"/>
              <a:t>    </a:t>
            </a:r>
            <a:r>
              <a:rPr lang="ru-RU" sz="2800" dirty="0" smtClean="0"/>
              <a:t>Два </a:t>
            </a:r>
            <a:r>
              <a:rPr lang="ru-RU" sz="2800" dirty="0"/>
              <a:t>метода исследования Слова Божия:</a:t>
            </a:r>
            <a:r>
              <a:rPr lang="en-US" sz="2800" dirty="0"/>
              <a:t/>
            </a:r>
            <a:br>
              <a:rPr lang="en-US" sz="2800" dirty="0"/>
            </a:br>
            <a:r>
              <a:rPr lang="en-US" sz="2800" dirty="0" smtClean="0"/>
              <a:t>  </a:t>
            </a:r>
            <a:r>
              <a:rPr lang="ru-RU" sz="2800" dirty="0" smtClean="0"/>
              <a:t>а</a:t>
            </a:r>
            <a:r>
              <a:rPr lang="ru-RU" sz="2800" dirty="0"/>
              <a:t>) чтение Священного Писания по порядку;</a:t>
            </a:r>
            <a:r>
              <a:rPr lang="en-US" sz="2800" dirty="0"/>
              <a:t/>
            </a:r>
            <a:br>
              <a:rPr lang="en-US" sz="2800" dirty="0"/>
            </a:br>
            <a:r>
              <a:rPr lang="en-US" sz="2800" dirty="0" smtClean="0"/>
              <a:t>  </a:t>
            </a:r>
            <a:r>
              <a:rPr lang="ru-RU" sz="2800" dirty="0" smtClean="0"/>
              <a:t>б</a:t>
            </a:r>
            <a:r>
              <a:rPr lang="ru-RU" sz="2800" dirty="0"/>
              <a:t>) изучение Писания по темам;   </a:t>
            </a:r>
            <a:r>
              <a:rPr lang="en-US" sz="2800" dirty="0"/>
              <a:t/>
            </a:r>
            <a:br>
              <a:rPr lang="en-US" sz="2800" dirty="0"/>
            </a:br>
            <a:r>
              <a:rPr lang="ru-RU" sz="2800" b="1" dirty="0" smtClean="0"/>
              <a:t>2. </a:t>
            </a:r>
            <a:r>
              <a:rPr lang="ru-RU" sz="2800" b="1" u="sng" dirty="0"/>
              <a:t>Знание Бога  лично. </a:t>
            </a:r>
            <a:r>
              <a:rPr lang="ru-RU" sz="2800" b="1" u="sng" dirty="0" smtClean="0"/>
              <a:t>Гал.4:9</a:t>
            </a:r>
            <a:r>
              <a:rPr lang="ru-RU" sz="2800" b="1" u="sng" dirty="0"/>
              <a:t>; </a:t>
            </a:r>
            <a:r>
              <a:rPr lang="ru-RU" sz="2800" b="1" u="sng" dirty="0" smtClean="0"/>
              <a:t>Еф.4:20-24</a:t>
            </a:r>
            <a:r>
              <a:rPr lang="ru-RU" sz="2800" b="1" u="sng" dirty="0"/>
              <a:t>; </a:t>
            </a:r>
            <a:r>
              <a:rPr lang="ru-RU" sz="2800" b="1" u="sng" dirty="0" smtClean="0"/>
              <a:t>1Кор.15:34</a:t>
            </a:r>
            <a:r>
              <a:rPr lang="ru-RU" sz="2800" b="1" u="sng" dirty="0"/>
              <a:t>.</a:t>
            </a:r>
            <a:r>
              <a:rPr lang="en-US" sz="2800" b="1" u="sng" dirty="0"/>
              <a:t/>
            </a:r>
            <a:br>
              <a:rPr lang="en-US" sz="2800" b="1" u="sng" dirty="0"/>
            </a:br>
            <a:r>
              <a:rPr lang="en-US" sz="2800" b="1" dirty="0" smtClean="0"/>
              <a:t>3.</a:t>
            </a:r>
            <a:r>
              <a:rPr lang="ru-RU" sz="2800" b="1" u="sng" dirty="0" smtClean="0"/>
              <a:t>Примерная </a:t>
            </a:r>
            <a:r>
              <a:rPr lang="ru-RU" sz="2800" b="1" u="sng" dirty="0"/>
              <a:t>благочестивая жизнь. </a:t>
            </a:r>
            <a:r>
              <a:rPr lang="ru-RU" sz="2800" b="1" u="sng" dirty="0" smtClean="0"/>
              <a:t>1Тим.4:12</a:t>
            </a:r>
            <a:r>
              <a:rPr lang="ru-RU" sz="2800" b="1" u="sng" dirty="0"/>
              <a:t>.</a:t>
            </a:r>
            <a:r>
              <a:rPr lang="en-US" sz="2800" b="1" u="sng" dirty="0"/>
              <a:t/>
            </a:r>
            <a:br>
              <a:rPr lang="en-US" sz="2800" b="1" u="sng" dirty="0"/>
            </a:br>
            <a:r>
              <a:rPr lang="en-US" sz="2800" b="1" u="sng" dirty="0" smtClean="0"/>
              <a:t>4.</a:t>
            </a:r>
            <a:r>
              <a:rPr lang="ru-RU" sz="2800" b="1" u="sng" dirty="0" smtClean="0"/>
              <a:t>Доступность </a:t>
            </a:r>
            <a:r>
              <a:rPr lang="ru-RU" sz="2800" b="1" u="sng" dirty="0"/>
              <a:t>и приветливость. </a:t>
            </a:r>
            <a:r>
              <a:rPr lang="ru-RU" sz="2800" b="1" u="sng" dirty="0" smtClean="0"/>
              <a:t>2Тим.2:24</a:t>
            </a:r>
            <a:r>
              <a:rPr lang="ru-RU" sz="2800" b="1" u="sng" dirty="0"/>
              <a:t>.</a:t>
            </a:r>
            <a:r>
              <a:rPr lang="en-US" sz="2800" b="1" u="sng" dirty="0"/>
              <a:t/>
            </a:r>
            <a:br>
              <a:rPr lang="en-US" sz="2800" b="1" u="sng" dirty="0"/>
            </a:br>
            <a:r>
              <a:rPr lang="en-US" sz="2800" b="1" u="sng" dirty="0" smtClean="0"/>
              <a:t>5.</a:t>
            </a:r>
            <a:r>
              <a:rPr lang="ru-RU" sz="2800" b="1" u="sng" dirty="0" smtClean="0"/>
              <a:t>Чувство </a:t>
            </a:r>
            <a:r>
              <a:rPr lang="ru-RU" sz="2800" b="1" u="sng" dirty="0"/>
              <a:t>ответственности. </a:t>
            </a:r>
            <a:r>
              <a:rPr lang="ru-RU" sz="2800" b="1" u="sng" dirty="0" smtClean="0"/>
              <a:t>Ис.6:8</a:t>
            </a:r>
            <a:r>
              <a:rPr lang="ru-RU" sz="2800" b="1" u="sng" dirty="0"/>
              <a:t>.</a:t>
            </a:r>
            <a:r>
              <a:rPr lang="en-US" sz="2800" b="1" u="sng" dirty="0"/>
              <a:t/>
            </a:r>
            <a:br>
              <a:rPr lang="en-US" sz="2800" b="1" u="sng" dirty="0"/>
            </a:br>
            <a:r>
              <a:rPr lang="en-US" sz="2800" b="1" u="sng" dirty="0" smtClean="0"/>
              <a:t>6.</a:t>
            </a:r>
            <a:r>
              <a:rPr lang="ru-RU" sz="2800" b="1" u="sng" dirty="0" smtClean="0"/>
              <a:t>Дисциплинированность</a:t>
            </a:r>
            <a:r>
              <a:rPr lang="ru-RU" sz="2800" b="1" u="sng" dirty="0"/>
              <a:t>. </a:t>
            </a:r>
            <a:r>
              <a:rPr lang="ru-RU" sz="2800" b="1" u="sng" dirty="0" smtClean="0"/>
              <a:t>1Кор.14:33</a:t>
            </a:r>
            <a:r>
              <a:rPr lang="ru-RU" sz="2800" b="1" u="sng" dirty="0"/>
              <a:t>.</a:t>
            </a:r>
            <a:r>
              <a:rPr lang="en-US" sz="2800" u="sng" dirty="0"/>
              <a:t/>
            </a:r>
            <a:br>
              <a:rPr lang="en-US" sz="2800" u="sng" dirty="0"/>
            </a:br>
            <a:r>
              <a:rPr lang="ru-RU" sz="2800" dirty="0"/>
              <a:t>- к себе быть более строгим, нежели к ближним;</a:t>
            </a:r>
            <a:r>
              <a:rPr lang="en-US" sz="2800" dirty="0"/>
              <a:t/>
            </a:r>
            <a:br>
              <a:rPr lang="en-US" sz="2800" dirty="0"/>
            </a:br>
            <a:r>
              <a:rPr lang="ru-RU" sz="2800" dirty="0"/>
              <a:t>- с ответственностью относиться ко времени</a:t>
            </a:r>
            <a:r>
              <a:rPr lang="ru-RU" sz="2800" dirty="0" smtClean="0"/>
              <a:t>.</a:t>
            </a:r>
            <a:br>
              <a:rPr lang="ru-RU" sz="2800" dirty="0" smtClean="0"/>
            </a:br>
            <a:r>
              <a:rPr lang="ru-RU" sz="2800" dirty="0" smtClean="0"/>
              <a:t> Еф.5:15-16</a:t>
            </a:r>
            <a:r>
              <a:rPr lang="ru-RU" sz="2800" dirty="0"/>
              <a:t>.</a:t>
            </a:r>
            <a:r>
              <a:rPr lang="en-US" sz="2800" dirty="0"/>
              <a:t/>
            </a:r>
            <a:br>
              <a:rPr lang="en-US" sz="2800" dirty="0"/>
            </a:br>
            <a:r>
              <a:rPr lang="en-US" sz="2200" dirty="0"/>
              <a:t/>
            </a:r>
            <a:br>
              <a:rPr lang="en-US" sz="2200" dirty="0"/>
            </a:br>
            <a:endParaRPr lang="en-US" sz="2200" dirty="0"/>
          </a:p>
        </p:txBody>
      </p:sp>
    </p:spTree>
    <p:extLst>
      <p:ext uri="{BB962C8B-B14F-4D97-AF65-F5344CB8AC3E}">
        <p14:creationId xmlns="" xmlns:p14="http://schemas.microsoft.com/office/powerpoint/2010/main" val="360428394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534400" cy="615553"/>
          </a:xfrm>
          <a:prstGeom prst="rect">
            <a:avLst/>
          </a:prstGeom>
        </p:spPr>
        <p:txBody>
          <a:bodyPr wrap="square">
            <a:spAutoFit/>
          </a:bodyPr>
          <a:lstStyle/>
          <a:p>
            <a:r>
              <a:rPr lang="ru-RU" sz="3400" b="1" dirty="0">
                <a:solidFill>
                  <a:prstClr val="white"/>
                </a:solidFill>
              </a:rPr>
              <a:t>Вербальные средства коммуникации </a:t>
            </a:r>
            <a:endParaRPr lang="en-US" sz="3400" b="1" dirty="0">
              <a:solidFill>
                <a:prstClr val="white"/>
              </a:solidFill>
            </a:endParaRPr>
          </a:p>
        </p:txBody>
      </p:sp>
      <p:sp>
        <p:nvSpPr>
          <p:cNvPr id="3" name="Rectangle 2"/>
          <p:cNvSpPr/>
          <p:nvPr/>
        </p:nvSpPr>
        <p:spPr>
          <a:xfrm>
            <a:off x="3429000" y="1207961"/>
            <a:ext cx="1685765" cy="646331"/>
          </a:xfrm>
          <a:prstGeom prst="rect">
            <a:avLst/>
          </a:prstGeom>
        </p:spPr>
        <p:txBody>
          <a:bodyPr wrap="square">
            <a:spAutoFit/>
          </a:bodyPr>
          <a:lstStyle/>
          <a:p>
            <a:pPr algn="ctr"/>
            <a:r>
              <a:rPr lang="ru-RU" sz="3600" b="1" u="sng" dirty="0">
                <a:solidFill>
                  <a:prstClr val="white"/>
                </a:solidFill>
              </a:rPr>
              <a:t>Язык</a:t>
            </a:r>
            <a:endParaRPr lang="en-US" sz="3600" b="1" u="sng" dirty="0">
              <a:solidFill>
                <a:prstClr val="white"/>
              </a:solidFill>
            </a:endParaRPr>
          </a:p>
        </p:txBody>
      </p:sp>
      <p:sp>
        <p:nvSpPr>
          <p:cNvPr id="4" name="Rectangle 3"/>
          <p:cNvSpPr/>
          <p:nvPr/>
        </p:nvSpPr>
        <p:spPr>
          <a:xfrm>
            <a:off x="457200" y="1997839"/>
            <a:ext cx="8382000" cy="2092881"/>
          </a:xfrm>
          <a:prstGeom prst="rect">
            <a:avLst/>
          </a:prstGeom>
        </p:spPr>
        <p:txBody>
          <a:bodyPr wrap="square">
            <a:spAutoFit/>
          </a:bodyPr>
          <a:lstStyle/>
          <a:p>
            <a:r>
              <a:rPr lang="en-US" sz="2400" dirty="0">
                <a:solidFill>
                  <a:prstClr val="white"/>
                </a:solidFill>
              </a:rPr>
              <a:t>1.</a:t>
            </a:r>
            <a:r>
              <a:rPr lang="ru-RU" sz="2400" dirty="0">
                <a:solidFill>
                  <a:prstClr val="white"/>
                </a:solidFill>
              </a:rPr>
              <a:t>Запас слов </a:t>
            </a:r>
            <a:endParaRPr lang="en-US" sz="2400" dirty="0">
              <a:solidFill>
                <a:prstClr val="white"/>
              </a:solidFill>
            </a:endParaRPr>
          </a:p>
          <a:p>
            <a:pPr lvl="1"/>
            <a:r>
              <a:rPr lang="en-US" dirty="0">
                <a:solidFill>
                  <a:prstClr val="white"/>
                </a:solidFill>
              </a:rPr>
              <a:t>a.</a:t>
            </a:r>
            <a:r>
              <a:rPr lang="ru-RU" dirty="0">
                <a:solidFill>
                  <a:prstClr val="white"/>
                </a:solidFill>
              </a:rPr>
              <a:t> Пассивный запас слов – это количество слов языка, которые человек </a:t>
            </a:r>
            <a:endParaRPr lang="en-US" dirty="0">
              <a:solidFill>
                <a:prstClr val="white"/>
              </a:solidFill>
            </a:endParaRPr>
          </a:p>
          <a:p>
            <a:pPr lvl="1"/>
            <a:r>
              <a:rPr lang="en-US" dirty="0">
                <a:solidFill>
                  <a:prstClr val="white"/>
                </a:solidFill>
              </a:rPr>
              <a:t>   </a:t>
            </a:r>
            <a:r>
              <a:rPr lang="ru-RU" dirty="0">
                <a:solidFill>
                  <a:prstClr val="white"/>
                </a:solidFill>
              </a:rPr>
              <a:t>понимает.</a:t>
            </a:r>
            <a:endParaRPr lang="en-US" dirty="0">
              <a:solidFill>
                <a:prstClr val="white"/>
              </a:solidFill>
            </a:endParaRPr>
          </a:p>
          <a:p>
            <a:pPr lvl="1"/>
            <a:endParaRPr lang="en-US" sz="1600" dirty="0">
              <a:solidFill>
                <a:prstClr val="white"/>
              </a:solidFill>
            </a:endParaRPr>
          </a:p>
          <a:p>
            <a:r>
              <a:rPr lang="ru-RU" dirty="0">
                <a:solidFill>
                  <a:prstClr val="white"/>
                </a:solidFill>
              </a:rPr>
              <a:t>        б</a:t>
            </a:r>
            <a:r>
              <a:rPr lang="en-US" dirty="0">
                <a:solidFill>
                  <a:prstClr val="white"/>
                </a:solidFill>
              </a:rPr>
              <a:t>.</a:t>
            </a:r>
            <a:r>
              <a:rPr lang="ru-RU" dirty="0">
                <a:solidFill>
                  <a:prstClr val="white"/>
                </a:solidFill>
              </a:rPr>
              <a:t> Активный запас слов – это слова, которые человек использует для </a:t>
            </a:r>
            <a:r>
              <a:rPr lang="en-US" dirty="0">
                <a:solidFill>
                  <a:prstClr val="white"/>
                </a:solidFill>
              </a:rPr>
              <a:t> </a:t>
            </a:r>
          </a:p>
          <a:p>
            <a:r>
              <a:rPr lang="en-US" dirty="0">
                <a:solidFill>
                  <a:prstClr val="white"/>
                </a:solidFill>
              </a:rPr>
              <a:t>            </a:t>
            </a:r>
            <a:r>
              <a:rPr lang="ru-RU" dirty="0">
                <a:solidFill>
                  <a:prstClr val="white"/>
                </a:solidFill>
              </a:rPr>
              <a:t>выражения своих мыслей. Он бывает весьма беден </a:t>
            </a:r>
            <a:r>
              <a:rPr lang="en-US" dirty="0">
                <a:solidFill>
                  <a:prstClr val="white"/>
                </a:solidFill>
              </a:rPr>
              <a:t>.</a:t>
            </a:r>
          </a:p>
          <a:p>
            <a:r>
              <a:rPr lang="en-US" dirty="0">
                <a:solidFill>
                  <a:prstClr val="white"/>
                </a:solidFill>
              </a:rPr>
              <a:t>            </a:t>
            </a:r>
            <a:r>
              <a:rPr lang="ru-RU" dirty="0">
                <a:solidFill>
                  <a:prstClr val="white"/>
                </a:solidFill>
              </a:rPr>
              <a:t>Проповедник должен стремиться пополнять активный запас слов. </a:t>
            </a:r>
            <a:endParaRPr lang="en-US" dirty="0">
              <a:solidFill>
                <a:prstClr val="white"/>
              </a:solidFill>
            </a:endParaRPr>
          </a:p>
        </p:txBody>
      </p:sp>
      <p:sp>
        <p:nvSpPr>
          <p:cNvPr id="5" name="Rectangle 4"/>
          <p:cNvSpPr/>
          <p:nvPr/>
        </p:nvSpPr>
        <p:spPr>
          <a:xfrm>
            <a:off x="457200" y="4495800"/>
            <a:ext cx="7924800" cy="1815882"/>
          </a:xfrm>
          <a:prstGeom prst="rect">
            <a:avLst/>
          </a:prstGeom>
        </p:spPr>
        <p:txBody>
          <a:bodyPr wrap="square">
            <a:spAutoFit/>
          </a:bodyPr>
          <a:lstStyle/>
          <a:p>
            <a:r>
              <a:rPr lang="ru-RU" sz="2400" b="1" i="1" dirty="0">
                <a:solidFill>
                  <a:prstClr val="white"/>
                </a:solidFill>
              </a:rPr>
              <a:t> </a:t>
            </a:r>
            <a:r>
              <a:rPr lang="en-US" sz="2400" b="1" i="1" dirty="0">
                <a:solidFill>
                  <a:prstClr val="white"/>
                </a:solidFill>
              </a:rPr>
              <a:t>2.</a:t>
            </a:r>
            <a:r>
              <a:rPr lang="ru-RU" sz="2400" dirty="0">
                <a:solidFill>
                  <a:prstClr val="white"/>
                </a:solidFill>
              </a:rPr>
              <a:t>Выразительное чтение</a:t>
            </a:r>
            <a:endParaRPr lang="en-US" sz="2400" dirty="0">
              <a:solidFill>
                <a:prstClr val="white"/>
              </a:solidFill>
            </a:endParaRPr>
          </a:p>
          <a:p>
            <a:pPr lvl="1"/>
            <a:r>
              <a:rPr lang="en-US" dirty="0">
                <a:solidFill>
                  <a:prstClr val="white"/>
                </a:solidFill>
              </a:rPr>
              <a:t>a. </a:t>
            </a:r>
            <a:r>
              <a:rPr lang="ru-RU" dirty="0">
                <a:solidFill>
                  <a:prstClr val="white"/>
                </a:solidFill>
              </a:rPr>
              <a:t>Отрицательное воздействие на слушателей производит плохое </a:t>
            </a:r>
            <a:r>
              <a:rPr lang="en-US" dirty="0">
                <a:solidFill>
                  <a:prstClr val="white"/>
                </a:solidFill>
              </a:rPr>
              <a:t> </a:t>
            </a:r>
          </a:p>
          <a:p>
            <a:pPr lvl="1"/>
            <a:r>
              <a:rPr lang="en-US" dirty="0">
                <a:solidFill>
                  <a:prstClr val="white"/>
                </a:solidFill>
              </a:rPr>
              <a:t>    </a:t>
            </a:r>
            <a:r>
              <a:rPr lang="ru-RU" dirty="0">
                <a:solidFill>
                  <a:prstClr val="white"/>
                </a:solidFill>
              </a:rPr>
              <a:t>умение читать</a:t>
            </a:r>
            <a:endParaRPr lang="en-US" dirty="0">
              <a:solidFill>
                <a:prstClr val="white"/>
              </a:solidFill>
            </a:endParaRPr>
          </a:p>
          <a:p>
            <a:pPr lvl="1"/>
            <a:endParaRPr lang="en-US" sz="1600" dirty="0">
              <a:solidFill>
                <a:prstClr val="white"/>
              </a:solidFill>
            </a:endParaRPr>
          </a:p>
          <a:p>
            <a:pPr lvl="1"/>
            <a:r>
              <a:rPr lang="ru-RU" dirty="0">
                <a:solidFill>
                  <a:prstClr val="white"/>
                </a:solidFill>
              </a:rPr>
              <a:t>б</a:t>
            </a:r>
            <a:r>
              <a:rPr lang="en-US" dirty="0">
                <a:solidFill>
                  <a:prstClr val="white"/>
                </a:solidFill>
              </a:rPr>
              <a:t>. </a:t>
            </a:r>
            <a:r>
              <a:rPr lang="ru-RU" dirty="0">
                <a:solidFill>
                  <a:prstClr val="white"/>
                </a:solidFill>
              </a:rPr>
              <a:t>Невыразительное чтение тоже снижает действенность проповеди</a:t>
            </a:r>
            <a:endParaRPr lang="en-US" dirty="0">
              <a:solidFill>
                <a:prstClr val="white"/>
              </a:solidFill>
            </a:endParaRPr>
          </a:p>
        </p:txBody>
      </p:sp>
    </p:spTree>
    <p:extLst>
      <p:ext uri="{BB962C8B-B14F-4D97-AF65-F5344CB8AC3E}">
        <p14:creationId xmlns="" xmlns:p14="http://schemas.microsoft.com/office/powerpoint/2010/main" val="67708765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15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1500"/>
                                        <p:tgtEl>
                                          <p:spTgt spid="4">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1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ircle(in)">
                                      <p:cBhvr>
                                        <p:cTn id="23" dur="1500"/>
                                        <p:tgtEl>
                                          <p:spTgt spid="4">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circle(in)">
                                      <p:cBhvr>
                                        <p:cTn id="26" dur="1500"/>
                                        <p:tgtEl>
                                          <p:spTgt spid="4">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circle(in)">
                                      <p:cBhvr>
                                        <p:cTn id="29" dur="1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circle(in)">
                                      <p:cBhvr>
                                        <p:cTn id="34" dur="1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circle(in)">
                                      <p:cBhvr>
                                        <p:cTn id="39" dur="1500"/>
                                        <p:tgtEl>
                                          <p:spTgt spid="5">
                                            <p:txEl>
                                              <p:pRg st="1" end="1"/>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circle(in)">
                                      <p:cBhvr>
                                        <p:cTn id="42" dur="1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circle(in)">
                                      <p:cBhvr>
                                        <p:cTn id="47"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2123658"/>
          </a:xfrm>
          <a:prstGeom prst="rect">
            <a:avLst/>
          </a:prstGeom>
        </p:spPr>
        <p:txBody>
          <a:bodyPr wrap="square">
            <a:spAutoFit/>
          </a:bodyPr>
          <a:lstStyle/>
          <a:p>
            <a:r>
              <a:rPr lang="en-US" sz="2400" dirty="0">
                <a:solidFill>
                  <a:prstClr val="white"/>
                </a:solidFill>
              </a:rPr>
              <a:t>3. </a:t>
            </a:r>
            <a:r>
              <a:rPr lang="ru-RU" sz="2400" dirty="0">
                <a:solidFill>
                  <a:prstClr val="white"/>
                </a:solidFill>
              </a:rPr>
              <a:t>Правильное произношение слов</a:t>
            </a:r>
            <a:endParaRPr lang="en-US" sz="2400" dirty="0">
              <a:solidFill>
                <a:prstClr val="white"/>
              </a:solidFill>
            </a:endParaRPr>
          </a:p>
          <a:p>
            <a:pPr lvl="1"/>
            <a:r>
              <a:rPr lang="ru-RU" dirty="0">
                <a:solidFill>
                  <a:prstClr val="white"/>
                </a:solidFill>
              </a:rPr>
              <a:t>а. Нужно стремиться к тому, чтобы речь была внятной</a:t>
            </a:r>
          </a:p>
          <a:p>
            <a:pPr marL="800100" lvl="1" indent="-342900">
              <a:buFontTx/>
              <a:buAutoNum type="alphaLcPeriod"/>
            </a:pPr>
            <a:endParaRPr lang="en-US" dirty="0">
              <a:solidFill>
                <a:prstClr val="white"/>
              </a:solidFill>
            </a:endParaRPr>
          </a:p>
          <a:p>
            <a:pPr lvl="1"/>
            <a:r>
              <a:rPr lang="ru-RU" dirty="0">
                <a:solidFill>
                  <a:prstClr val="white"/>
                </a:solidFill>
              </a:rPr>
              <a:t>б</a:t>
            </a:r>
            <a:r>
              <a:rPr lang="en-US" dirty="0">
                <a:solidFill>
                  <a:prstClr val="white"/>
                </a:solidFill>
              </a:rPr>
              <a:t>.</a:t>
            </a:r>
            <a:r>
              <a:rPr lang="ru-RU" dirty="0">
                <a:solidFill>
                  <a:prstClr val="white"/>
                </a:solidFill>
              </a:rPr>
              <a:t> Обращайте внимание на правильность ударений</a:t>
            </a:r>
          </a:p>
          <a:p>
            <a:pPr lvl="1"/>
            <a:endParaRPr lang="en-US" dirty="0">
              <a:solidFill>
                <a:prstClr val="white"/>
              </a:solidFill>
            </a:endParaRPr>
          </a:p>
          <a:p>
            <a:pPr lvl="1"/>
            <a:r>
              <a:rPr lang="ru-RU" dirty="0">
                <a:solidFill>
                  <a:prstClr val="white"/>
                </a:solidFill>
              </a:rPr>
              <a:t>в. Будьте внимательны при произношении слов, некоторые слова</a:t>
            </a:r>
          </a:p>
          <a:p>
            <a:pPr lvl="1"/>
            <a:r>
              <a:rPr lang="ru-RU" dirty="0">
                <a:solidFill>
                  <a:prstClr val="white"/>
                </a:solidFill>
              </a:rPr>
              <a:t>    изменяют смысл при неправильном произношении</a:t>
            </a:r>
            <a:endParaRPr lang="en-US" dirty="0">
              <a:solidFill>
                <a:prstClr val="white"/>
              </a:solidFill>
            </a:endParaRPr>
          </a:p>
        </p:txBody>
      </p:sp>
      <p:sp>
        <p:nvSpPr>
          <p:cNvPr id="3" name="Rectangle 2"/>
          <p:cNvSpPr/>
          <p:nvPr/>
        </p:nvSpPr>
        <p:spPr>
          <a:xfrm>
            <a:off x="228600" y="2551837"/>
            <a:ext cx="7620000" cy="1569660"/>
          </a:xfrm>
          <a:prstGeom prst="rect">
            <a:avLst/>
          </a:prstGeom>
        </p:spPr>
        <p:txBody>
          <a:bodyPr wrap="square">
            <a:spAutoFit/>
          </a:bodyPr>
          <a:lstStyle/>
          <a:p>
            <a:r>
              <a:rPr lang="ru-RU" sz="2400" dirty="0">
                <a:solidFill>
                  <a:prstClr val="white"/>
                </a:solidFill>
              </a:rPr>
              <a:t>4. Неподобающие слова</a:t>
            </a:r>
            <a:r>
              <a:rPr lang="ru-RU" sz="2400" b="1" i="1" dirty="0">
                <a:solidFill>
                  <a:prstClr val="white"/>
                </a:solidFill>
              </a:rPr>
              <a:t> </a:t>
            </a:r>
            <a:endParaRPr lang="en-US" sz="2400" dirty="0">
              <a:solidFill>
                <a:prstClr val="white"/>
              </a:solidFill>
            </a:endParaRPr>
          </a:p>
          <a:p>
            <a:pPr lvl="1"/>
            <a:r>
              <a:rPr lang="ru-RU" dirty="0">
                <a:solidFill>
                  <a:prstClr val="white"/>
                </a:solidFill>
              </a:rPr>
              <a:t>а. Нельзя позволять себе использовать слова грубо просторечные или, того хуже, жаргонизмы</a:t>
            </a:r>
          </a:p>
          <a:p>
            <a:pPr lvl="1"/>
            <a:endParaRPr lang="en-US" dirty="0">
              <a:solidFill>
                <a:prstClr val="white"/>
              </a:solidFill>
            </a:endParaRPr>
          </a:p>
          <a:p>
            <a:pPr lvl="1"/>
            <a:r>
              <a:rPr lang="ru-RU" dirty="0">
                <a:solidFill>
                  <a:prstClr val="white"/>
                </a:solidFill>
              </a:rPr>
              <a:t>б. Будьте осторожны в использовании многозначных слов</a:t>
            </a:r>
            <a:endParaRPr lang="en-US" dirty="0">
              <a:solidFill>
                <a:prstClr val="white"/>
              </a:solidFill>
            </a:endParaRPr>
          </a:p>
        </p:txBody>
      </p:sp>
      <p:sp>
        <p:nvSpPr>
          <p:cNvPr id="4" name="Rectangle 3"/>
          <p:cNvSpPr/>
          <p:nvPr/>
        </p:nvSpPr>
        <p:spPr>
          <a:xfrm>
            <a:off x="304800" y="4419600"/>
            <a:ext cx="7543800" cy="1661993"/>
          </a:xfrm>
          <a:prstGeom prst="rect">
            <a:avLst/>
          </a:prstGeom>
        </p:spPr>
        <p:txBody>
          <a:bodyPr wrap="square">
            <a:spAutoFit/>
          </a:bodyPr>
          <a:lstStyle/>
          <a:p>
            <a:r>
              <a:rPr lang="ru-RU" sz="2400" dirty="0">
                <a:solidFill>
                  <a:prstClr val="white"/>
                </a:solidFill>
              </a:rPr>
              <a:t>5. Слова «паразиты»</a:t>
            </a:r>
          </a:p>
          <a:p>
            <a:r>
              <a:rPr lang="ru-RU" sz="2400" dirty="0">
                <a:solidFill>
                  <a:prstClr val="white"/>
                </a:solidFill>
              </a:rPr>
              <a:t>     </a:t>
            </a:r>
            <a:r>
              <a:rPr lang="ru-RU" dirty="0">
                <a:solidFill>
                  <a:prstClr val="white"/>
                </a:solidFill>
              </a:rPr>
              <a:t>а. Вставки, позволяющие проповеднику найти потерянную нить      </a:t>
            </a:r>
          </a:p>
          <a:p>
            <a:endParaRPr lang="ru-RU" dirty="0">
              <a:solidFill>
                <a:prstClr val="white"/>
              </a:solidFill>
            </a:endParaRPr>
          </a:p>
          <a:p>
            <a:r>
              <a:rPr lang="ru-RU" dirty="0">
                <a:solidFill>
                  <a:prstClr val="white"/>
                </a:solidFill>
              </a:rPr>
              <a:t>       б. Пагубная привычка</a:t>
            </a:r>
            <a:endParaRPr lang="en-US" dirty="0">
              <a:solidFill>
                <a:prstClr val="white"/>
              </a:solidFill>
            </a:endParaRPr>
          </a:p>
          <a:p>
            <a:r>
              <a:rPr lang="ru-RU" b="1" dirty="0">
                <a:solidFill>
                  <a:prstClr val="white"/>
                </a:solidFill>
              </a:rPr>
              <a:t> </a:t>
            </a:r>
            <a:endParaRPr lang="en-US" b="1" u="sng" dirty="0">
              <a:solidFill>
                <a:prstClr val="white"/>
              </a:solidFill>
            </a:endParaRPr>
          </a:p>
        </p:txBody>
      </p:sp>
    </p:spTree>
    <p:extLst>
      <p:ext uri="{BB962C8B-B14F-4D97-AF65-F5344CB8AC3E}">
        <p14:creationId xmlns="" xmlns:p14="http://schemas.microsoft.com/office/powerpoint/2010/main" val="10775521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fade">
                                      <p:cBhvr>
                                        <p:cTn id="59" dur="1000"/>
                                        <p:tgtEl>
                                          <p:spTgt spid="4">
                                            <p:txEl>
                                              <p:pRg st="0" end="0"/>
                                            </p:txEl>
                                          </p:spTgt>
                                        </p:tgtEl>
                                      </p:cBhvr>
                                    </p:animEffect>
                                    <p:anim calcmode="lin" valueType="num">
                                      <p:cBhvr>
                                        <p:cTn id="6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Effect transition="in" filter="fade">
                                      <p:cBhvr>
                                        <p:cTn id="65" dur="1000"/>
                                        <p:tgtEl>
                                          <p:spTgt spid="4">
                                            <p:txEl>
                                              <p:pRg st="1" end="1"/>
                                            </p:txEl>
                                          </p:spTgt>
                                        </p:tgtEl>
                                      </p:cBhvr>
                                    </p:animEffect>
                                    <p:anim calcmode="lin" valueType="num">
                                      <p:cBhvr>
                                        <p:cTn id="6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fade">
                                      <p:cBhvr>
                                        <p:cTn id="72" dur="1000"/>
                                        <p:tgtEl>
                                          <p:spTgt spid="4">
                                            <p:txEl>
                                              <p:pRg st="3" end="3"/>
                                            </p:txEl>
                                          </p:spTgt>
                                        </p:tgtEl>
                                      </p:cBhvr>
                                    </p:animEffect>
                                    <p:anim calcmode="lin" valueType="num">
                                      <p:cBhvr>
                                        <p:cTn id="7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8600"/>
            <a:ext cx="2362200" cy="707886"/>
          </a:xfrm>
          <a:prstGeom prst="rect">
            <a:avLst/>
          </a:prstGeom>
        </p:spPr>
        <p:txBody>
          <a:bodyPr wrap="square">
            <a:spAutoFit/>
          </a:bodyPr>
          <a:lstStyle/>
          <a:p>
            <a:pPr algn="ctr"/>
            <a:r>
              <a:rPr lang="ru-RU" sz="4000" b="1" u="sng" dirty="0">
                <a:solidFill>
                  <a:prstClr val="white"/>
                </a:solidFill>
              </a:rPr>
              <a:t>Речь</a:t>
            </a:r>
            <a:endParaRPr lang="en-US" sz="4000" b="1" u="sng" dirty="0">
              <a:solidFill>
                <a:prstClr val="white"/>
              </a:solidFill>
            </a:endParaRPr>
          </a:p>
        </p:txBody>
      </p:sp>
      <p:sp>
        <p:nvSpPr>
          <p:cNvPr id="3" name="Rectangle 2"/>
          <p:cNvSpPr/>
          <p:nvPr/>
        </p:nvSpPr>
        <p:spPr>
          <a:xfrm>
            <a:off x="0" y="1166843"/>
            <a:ext cx="9144000" cy="5416868"/>
          </a:xfrm>
          <a:prstGeom prst="rect">
            <a:avLst/>
          </a:prstGeom>
        </p:spPr>
        <p:txBody>
          <a:bodyPr wrap="square">
            <a:spAutoFit/>
          </a:bodyPr>
          <a:lstStyle/>
          <a:p>
            <a:r>
              <a:rPr lang="ru-RU" sz="2800" dirty="0">
                <a:solidFill>
                  <a:prstClr val="white"/>
                </a:solidFill>
              </a:rPr>
              <a:t>Голос</a:t>
            </a:r>
          </a:p>
          <a:p>
            <a:r>
              <a:rPr lang="ru-RU" dirty="0">
                <a:solidFill>
                  <a:prstClr val="white"/>
                </a:solidFill>
              </a:rPr>
              <a:t> </a:t>
            </a:r>
            <a:endParaRPr lang="en-US" dirty="0">
              <a:solidFill>
                <a:prstClr val="white"/>
              </a:solidFill>
            </a:endParaRPr>
          </a:p>
          <a:p>
            <a:r>
              <a:rPr lang="ru-RU" sz="2400" dirty="0">
                <a:solidFill>
                  <a:prstClr val="white"/>
                </a:solidFill>
              </a:rPr>
              <a:t>а. Тембр </a:t>
            </a:r>
          </a:p>
          <a:p>
            <a:endParaRPr lang="ru-RU" dirty="0">
              <a:solidFill>
                <a:prstClr val="white"/>
              </a:solidFill>
            </a:endParaRPr>
          </a:p>
          <a:p>
            <a:pPr marL="285750" indent="-285750">
              <a:buFont typeface="Wingdings" pitchFamily="2" charset="2"/>
              <a:buChar char="v"/>
            </a:pPr>
            <a:r>
              <a:rPr lang="ru-RU" dirty="0">
                <a:solidFill>
                  <a:prstClr val="white"/>
                </a:solidFill>
              </a:rPr>
              <a:t>       Должен быть естественным</a:t>
            </a:r>
          </a:p>
          <a:p>
            <a:pPr marL="285750" indent="-285750">
              <a:buFont typeface="Wingdings" pitchFamily="2" charset="2"/>
              <a:buChar char="v"/>
            </a:pPr>
            <a:r>
              <a:rPr lang="ru-RU" dirty="0">
                <a:solidFill>
                  <a:prstClr val="white"/>
                </a:solidFill>
              </a:rPr>
              <a:t>       Волнение влияет на голос (в разумных пределах это тоже выглядит        </a:t>
            </a:r>
          </a:p>
          <a:p>
            <a:r>
              <a:rPr lang="ru-RU" dirty="0">
                <a:solidFill>
                  <a:prstClr val="white"/>
                </a:solidFill>
              </a:rPr>
              <a:t>              естественно)</a:t>
            </a:r>
            <a:endParaRPr lang="en-US" dirty="0">
              <a:solidFill>
                <a:prstClr val="white"/>
              </a:solidFill>
            </a:endParaRPr>
          </a:p>
          <a:p>
            <a:pPr marL="285750" indent="-285750">
              <a:buFont typeface="Wingdings" pitchFamily="2" charset="2"/>
              <a:buChar char="v"/>
            </a:pPr>
            <a:r>
              <a:rPr lang="ru-RU" dirty="0">
                <a:solidFill>
                  <a:prstClr val="white"/>
                </a:solidFill>
              </a:rPr>
              <a:t>       Тембр не нужно менять искусственно. Искусственно пониженный голос, </a:t>
            </a:r>
            <a:r>
              <a:rPr lang="en-US" dirty="0">
                <a:solidFill>
                  <a:prstClr val="white"/>
                </a:solidFill>
              </a:rPr>
              <a:t>    </a:t>
            </a:r>
            <a:r>
              <a:rPr lang="ru-RU" dirty="0">
                <a:solidFill>
                  <a:prstClr val="white"/>
                </a:solidFill>
              </a:rPr>
              <a:t>равно как и повышенный не способствует лучшему усвоению содержания проповеди  </a:t>
            </a:r>
          </a:p>
          <a:p>
            <a:pPr marL="285750" indent="-285750">
              <a:buFont typeface="Arial" pitchFamily="34" charset="0"/>
              <a:buChar char="•"/>
            </a:pPr>
            <a:endParaRPr lang="ru-RU" dirty="0">
              <a:solidFill>
                <a:prstClr val="white"/>
              </a:solidFill>
            </a:endParaRPr>
          </a:p>
          <a:p>
            <a:endParaRPr lang="en-US" dirty="0">
              <a:solidFill>
                <a:prstClr val="white"/>
              </a:solidFill>
            </a:endParaRPr>
          </a:p>
          <a:p>
            <a:r>
              <a:rPr lang="ru-RU" sz="2400" dirty="0">
                <a:solidFill>
                  <a:prstClr val="white"/>
                </a:solidFill>
              </a:rPr>
              <a:t>б. Избегайте монотонности</a:t>
            </a:r>
          </a:p>
          <a:p>
            <a:endParaRPr lang="en-US" dirty="0">
              <a:solidFill>
                <a:prstClr val="white"/>
              </a:solidFill>
            </a:endParaRPr>
          </a:p>
          <a:p>
            <a:pPr marL="285750" indent="-285750">
              <a:buFont typeface="Wingdings" pitchFamily="2" charset="2"/>
              <a:buChar char="v"/>
            </a:pPr>
            <a:r>
              <a:rPr lang="ru-RU" dirty="0">
                <a:solidFill>
                  <a:prstClr val="white"/>
                </a:solidFill>
              </a:rPr>
              <a:t>     Действует усыпляюще</a:t>
            </a:r>
            <a:endParaRPr lang="en-US" dirty="0">
              <a:solidFill>
                <a:prstClr val="white"/>
              </a:solidFill>
            </a:endParaRPr>
          </a:p>
          <a:p>
            <a:pPr marL="285750" indent="-285750">
              <a:buFont typeface="Wingdings" pitchFamily="2" charset="2"/>
              <a:buChar char="v"/>
            </a:pPr>
            <a:r>
              <a:rPr lang="ru-RU" dirty="0">
                <a:solidFill>
                  <a:prstClr val="white"/>
                </a:solidFill>
              </a:rPr>
              <a:t>     Теряется ценность вести</a:t>
            </a:r>
            <a:endParaRPr lang="en-US" dirty="0">
              <a:solidFill>
                <a:prstClr val="white"/>
              </a:solidFill>
            </a:endParaRPr>
          </a:p>
          <a:p>
            <a:pPr marL="285750" indent="-285750">
              <a:buFont typeface="Wingdings" pitchFamily="2" charset="2"/>
              <a:buChar char="v"/>
            </a:pPr>
            <a:r>
              <a:rPr lang="ru-RU" dirty="0">
                <a:solidFill>
                  <a:prstClr val="white"/>
                </a:solidFill>
              </a:rPr>
              <a:t>     Вызывает излишнее напряжение</a:t>
            </a:r>
            <a:endParaRPr lang="en-US" dirty="0">
              <a:solidFill>
                <a:prstClr val="white"/>
              </a:solidFill>
            </a:endParaRPr>
          </a:p>
          <a:p>
            <a:r>
              <a:rPr lang="ru-RU" dirty="0">
                <a:solidFill>
                  <a:prstClr val="white"/>
                </a:solidFill>
              </a:rPr>
              <a:t> </a:t>
            </a:r>
            <a:endParaRPr lang="en-US" dirty="0">
              <a:solidFill>
                <a:prstClr val="white"/>
              </a:solidFill>
            </a:endParaRPr>
          </a:p>
        </p:txBody>
      </p:sp>
    </p:spTree>
    <p:extLst>
      <p:ext uri="{BB962C8B-B14F-4D97-AF65-F5344CB8AC3E}">
        <p14:creationId xmlns="" xmlns:p14="http://schemas.microsoft.com/office/powerpoint/2010/main" val="22306448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500"/>
                                        <p:tgtEl>
                                          <p:spTgt spid="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1500"/>
                                        <p:tgtEl>
                                          <p:spTgt spid="3">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1500"/>
                                        <p:tgtEl>
                                          <p:spTgt spid="3">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fade">
                                      <p:cBhvr>
                                        <p:cTn id="46" dur="1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830997"/>
          </a:xfrm>
          <a:prstGeom prst="rect">
            <a:avLst/>
          </a:prstGeom>
        </p:spPr>
        <p:txBody>
          <a:bodyPr wrap="square">
            <a:spAutoFit/>
          </a:bodyPr>
          <a:lstStyle/>
          <a:p>
            <a:pPr algn="ctr"/>
            <a:r>
              <a:rPr lang="ru-RU" sz="4800" b="1" u="sng" dirty="0" smtClean="0">
                <a:solidFill>
                  <a:prstClr val="white"/>
                </a:solidFill>
              </a:rPr>
              <a:t>Выразительность речи</a:t>
            </a:r>
            <a:endParaRPr lang="en-US" sz="4800" b="1" u="sng" dirty="0">
              <a:solidFill>
                <a:prstClr val="white"/>
              </a:solidFill>
            </a:endParaRPr>
          </a:p>
        </p:txBody>
      </p:sp>
      <p:sp>
        <p:nvSpPr>
          <p:cNvPr id="3" name="Rectangle 2"/>
          <p:cNvSpPr/>
          <p:nvPr/>
        </p:nvSpPr>
        <p:spPr>
          <a:xfrm>
            <a:off x="0" y="1166843"/>
            <a:ext cx="9144000" cy="5262979"/>
          </a:xfrm>
          <a:prstGeom prst="rect">
            <a:avLst/>
          </a:prstGeom>
        </p:spPr>
        <p:txBody>
          <a:bodyPr wrap="square">
            <a:spAutoFit/>
          </a:bodyPr>
          <a:lstStyle/>
          <a:p>
            <a:r>
              <a:rPr lang="ru-RU" sz="4000" dirty="0" smtClean="0">
                <a:solidFill>
                  <a:prstClr val="white"/>
                </a:solidFill>
              </a:rPr>
              <a:t>Интонация</a:t>
            </a:r>
          </a:p>
          <a:p>
            <a:endParaRPr lang="ru-RU" sz="4000" dirty="0" smtClean="0">
              <a:solidFill>
                <a:prstClr val="white"/>
              </a:solidFill>
            </a:endParaRPr>
          </a:p>
          <a:p>
            <a:r>
              <a:rPr lang="ru-RU" dirty="0">
                <a:solidFill>
                  <a:prstClr val="white"/>
                </a:solidFill>
              </a:rPr>
              <a:t> </a:t>
            </a:r>
            <a:r>
              <a:rPr lang="ru-RU" sz="3200" dirty="0"/>
              <a:t>Интонация организует устную речь, с</a:t>
            </a:r>
          </a:p>
          <a:p>
            <a:r>
              <a:rPr lang="ru-RU" sz="3200" dirty="0"/>
              <a:t>ее помощью предложениям придается</a:t>
            </a:r>
          </a:p>
          <a:p>
            <a:r>
              <a:rPr lang="ru-RU" sz="3200" dirty="0"/>
              <a:t>значение вопроса, побуждения,</a:t>
            </a:r>
          </a:p>
          <a:p>
            <a:r>
              <a:rPr lang="ru-RU" sz="3200" dirty="0"/>
              <a:t>просьбы, сообщения. Интонация</a:t>
            </a:r>
          </a:p>
          <a:p>
            <a:r>
              <a:rPr lang="ru-RU" sz="3200" dirty="0"/>
              <a:t>позволяет передать эмоционально</a:t>
            </a:r>
          </a:p>
          <a:p>
            <a:r>
              <a:rPr lang="ru-RU" sz="3200" dirty="0"/>
              <a:t>смысловые оттенки текста, выражая</a:t>
            </a:r>
          </a:p>
          <a:p>
            <a:r>
              <a:rPr lang="ru-RU" sz="3200" dirty="0"/>
              <a:t>настроение (грусть, тревогу,</a:t>
            </a:r>
          </a:p>
          <a:p>
            <a:r>
              <a:rPr lang="ru-RU" sz="3200" dirty="0"/>
              <a:t>радость…)</a:t>
            </a:r>
            <a:endParaRPr lang="en-US" sz="3200" dirty="0">
              <a:solidFill>
                <a:prstClr val="white"/>
              </a:solidFill>
            </a:endParaRPr>
          </a:p>
        </p:txBody>
      </p:sp>
    </p:spTree>
    <p:extLst>
      <p:ext uri="{BB962C8B-B14F-4D97-AF65-F5344CB8AC3E}">
        <p14:creationId xmlns="" xmlns:p14="http://schemas.microsoft.com/office/powerpoint/2010/main" val="318555999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25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25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25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25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25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25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830997"/>
          </a:xfrm>
          <a:prstGeom prst="rect">
            <a:avLst/>
          </a:prstGeom>
        </p:spPr>
        <p:txBody>
          <a:bodyPr wrap="square">
            <a:spAutoFit/>
          </a:bodyPr>
          <a:lstStyle/>
          <a:p>
            <a:pPr algn="ctr"/>
            <a:r>
              <a:rPr lang="ru-RU" sz="4800" b="1" u="sng" dirty="0" smtClean="0">
                <a:solidFill>
                  <a:prstClr val="white"/>
                </a:solidFill>
              </a:rPr>
              <a:t>Выразительность речи</a:t>
            </a:r>
            <a:endParaRPr lang="en-US" sz="4800" b="1" u="sng" dirty="0">
              <a:solidFill>
                <a:prstClr val="white"/>
              </a:solidFill>
            </a:endParaRPr>
          </a:p>
        </p:txBody>
      </p:sp>
      <p:sp>
        <p:nvSpPr>
          <p:cNvPr id="4" name="Rectangle 3"/>
          <p:cNvSpPr/>
          <p:nvPr/>
        </p:nvSpPr>
        <p:spPr>
          <a:xfrm>
            <a:off x="152400" y="1600200"/>
            <a:ext cx="8915400" cy="4524315"/>
          </a:xfrm>
          <a:prstGeom prst="rect">
            <a:avLst/>
          </a:prstGeom>
        </p:spPr>
        <p:txBody>
          <a:bodyPr wrap="square">
            <a:spAutoFit/>
          </a:bodyPr>
          <a:lstStyle/>
          <a:p>
            <a:r>
              <a:rPr lang="ru-RU" sz="3600" dirty="0"/>
              <a:t>Тревожное сообщение:</a:t>
            </a:r>
          </a:p>
          <a:p>
            <a:r>
              <a:rPr lang="ru-RU" sz="3600" dirty="0"/>
              <a:t>«Внимание! Внимание! Потерялась</a:t>
            </a:r>
          </a:p>
          <a:p>
            <a:r>
              <a:rPr lang="ru-RU" sz="3600" dirty="0"/>
              <a:t>девочка</a:t>
            </a:r>
            <a:r>
              <a:rPr lang="ru-RU" sz="3600" dirty="0" smtClean="0"/>
              <a:t>!»</a:t>
            </a:r>
          </a:p>
          <a:p>
            <a:endParaRPr lang="ru-RU" sz="3600" dirty="0" smtClean="0"/>
          </a:p>
          <a:p>
            <a:endParaRPr lang="ru-RU" sz="3600" dirty="0"/>
          </a:p>
          <a:p>
            <a:r>
              <a:rPr lang="ru-RU" sz="3600" dirty="0"/>
              <a:t>Радостное сообщение:</a:t>
            </a:r>
          </a:p>
          <a:p>
            <a:r>
              <a:rPr lang="ru-RU" sz="3600" dirty="0"/>
              <a:t>«Внимание! Внимание! Девочка</a:t>
            </a:r>
          </a:p>
          <a:p>
            <a:r>
              <a:rPr lang="ru-RU" sz="3600" dirty="0"/>
              <a:t>нашлась!</a:t>
            </a:r>
            <a:endParaRPr lang="en-US" sz="3600" dirty="0"/>
          </a:p>
        </p:txBody>
      </p:sp>
    </p:spTree>
    <p:extLst>
      <p:ext uri="{BB962C8B-B14F-4D97-AF65-F5344CB8AC3E}">
        <p14:creationId xmlns="" xmlns:p14="http://schemas.microsoft.com/office/powerpoint/2010/main" val="152193771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530" y="228600"/>
            <a:ext cx="7911140" cy="769441"/>
          </a:xfrm>
          <a:prstGeom prst="rect">
            <a:avLst/>
          </a:prstGeom>
        </p:spPr>
        <p:txBody>
          <a:bodyPr wrap="none">
            <a:spAutoFit/>
          </a:bodyPr>
          <a:lstStyle/>
          <a:p>
            <a:r>
              <a:rPr lang="ru-RU" sz="4400" b="1" dirty="0"/>
              <a:t>Прочитайте с выражением</a:t>
            </a:r>
            <a:endParaRPr lang="en-US" sz="4400" b="1" dirty="0"/>
          </a:p>
        </p:txBody>
      </p:sp>
      <p:sp>
        <p:nvSpPr>
          <p:cNvPr id="5" name="Rectangle 4"/>
          <p:cNvSpPr/>
          <p:nvPr/>
        </p:nvSpPr>
        <p:spPr>
          <a:xfrm>
            <a:off x="228600" y="1219200"/>
            <a:ext cx="8763000" cy="1384995"/>
          </a:xfrm>
          <a:prstGeom prst="rect">
            <a:avLst/>
          </a:prstGeom>
        </p:spPr>
        <p:txBody>
          <a:bodyPr wrap="square">
            <a:spAutoFit/>
          </a:bodyPr>
          <a:lstStyle/>
          <a:p>
            <a:r>
              <a:rPr lang="ru-RU" sz="2800" dirty="0"/>
              <a:t>Украинец пришел в зоопарк. Видел там яка. Когда вернулся, его сосед </a:t>
            </a:r>
            <a:r>
              <a:rPr lang="ru-RU" sz="2800" dirty="0" smtClean="0"/>
              <a:t>спрашивает  впечатления </a:t>
            </a:r>
            <a:r>
              <a:rPr lang="ru-RU" sz="2800" dirty="0"/>
              <a:t>об увиденном яке.</a:t>
            </a:r>
            <a:endParaRPr lang="en-US" sz="2400" dirty="0"/>
          </a:p>
        </p:txBody>
      </p:sp>
      <p:sp>
        <p:nvSpPr>
          <p:cNvPr id="7" name="TextBox 6"/>
          <p:cNvSpPr txBox="1"/>
          <p:nvPr/>
        </p:nvSpPr>
        <p:spPr>
          <a:xfrm>
            <a:off x="200891" y="3200400"/>
            <a:ext cx="8839200" cy="2123658"/>
          </a:xfrm>
          <a:prstGeom prst="rect">
            <a:avLst/>
          </a:prstGeom>
          <a:noFill/>
        </p:spPr>
        <p:txBody>
          <a:bodyPr wrap="square" rtlCol="0">
            <a:spAutoFit/>
          </a:bodyPr>
          <a:lstStyle/>
          <a:p>
            <a:pPr marL="571500" indent="-571500">
              <a:buFontTx/>
              <a:buChar char="-"/>
            </a:pPr>
            <a:r>
              <a:rPr lang="ru-RU" sz="4400" dirty="0" smtClean="0"/>
              <a:t>Ну </a:t>
            </a:r>
            <a:r>
              <a:rPr lang="en-US" sz="4400" dirty="0"/>
              <a:t>i</a:t>
            </a:r>
            <a:r>
              <a:rPr lang="ru-RU" sz="4400" dirty="0" smtClean="0"/>
              <a:t> </a:t>
            </a:r>
            <a:r>
              <a:rPr lang="ru-RU" sz="4400" dirty="0"/>
              <a:t>як як</a:t>
            </a:r>
            <a:r>
              <a:rPr lang="ru-RU" sz="4400" dirty="0" smtClean="0"/>
              <a:t>?</a:t>
            </a:r>
          </a:p>
          <a:p>
            <a:pPr marL="571500" indent="-571500">
              <a:buFontTx/>
              <a:buChar char="-"/>
            </a:pPr>
            <a:endParaRPr lang="ru-RU" sz="4400" dirty="0"/>
          </a:p>
          <a:p>
            <a:r>
              <a:rPr lang="ru-RU" sz="4400" dirty="0"/>
              <a:t>- </a:t>
            </a:r>
            <a:r>
              <a:rPr lang="ru-RU" sz="4400" dirty="0" smtClean="0"/>
              <a:t>  Як </a:t>
            </a:r>
            <a:r>
              <a:rPr lang="ru-RU" sz="4400" dirty="0"/>
              <a:t>як... Як як як.</a:t>
            </a:r>
            <a:endParaRPr lang="en-US" sz="4400" dirty="0"/>
          </a:p>
        </p:txBody>
      </p:sp>
    </p:spTree>
    <p:extLst>
      <p:ext uri="{BB962C8B-B14F-4D97-AF65-F5344CB8AC3E}">
        <p14:creationId xmlns="" xmlns:p14="http://schemas.microsoft.com/office/powerpoint/2010/main" val="283304359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891" y="2180135"/>
            <a:ext cx="8839200" cy="2123658"/>
          </a:xfrm>
          <a:prstGeom prst="rect">
            <a:avLst/>
          </a:prstGeom>
          <a:noFill/>
        </p:spPr>
        <p:txBody>
          <a:bodyPr wrap="square" rtlCol="0">
            <a:spAutoFit/>
          </a:bodyPr>
          <a:lstStyle/>
          <a:p>
            <a:pPr marL="571500" indent="-571500">
              <a:buFontTx/>
              <a:buChar char="-"/>
            </a:pPr>
            <a:r>
              <a:rPr lang="ru-RU" sz="4400" dirty="0" smtClean="0"/>
              <a:t>Ну </a:t>
            </a:r>
            <a:r>
              <a:rPr lang="en-US" sz="4400" dirty="0"/>
              <a:t>i</a:t>
            </a:r>
            <a:r>
              <a:rPr lang="ru-RU" sz="4400" dirty="0" smtClean="0"/>
              <a:t> </a:t>
            </a:r>
            <a:r>
              <a:rPr lang="ru-RU" sz="4400" dirty="0"/>
              <a:t>як як</a:t>
            </a:r>
            <a:r>
              <a:rPr lang="ru-RU" sz="4400" dirty="0" smtClean="0"/>
              <a:t>?</a:t>
            </a:r>
          </a:p>
          <a:p>
            <a:pPr marL="571500" indent="-571500">
              <a:buFontTx/>
              <a:buChar char="-"/>
            </a:pPr>
            <a:endParaRPr lang="ru-RU" sz="4400" dirty="0"/>
          </a:p>
          <a:p>
            <a:r>
              <a:rPr lang="ru-RU" sz="4400" dirty="0"/>
              <a:t>- </a:t>
            </a:r>
            <a:r>
              <a:rPr lang="ru-RU" sz="4400" dirty="0" smtClean="0"/>
              <a:t>  Як як</a:t>
            </a:r>
            <a:r>
              <a:rPr lang="ru-RU" sz="4400" dirty="0"/>
              <a:t>?</a:t>
            </a:r>
            <a:r>
              <a:rPr lang="ru-RU" sz="4400" dirty="0" smtClean="0"/>
              <a:t> </a:t>
            </a:r>
            <a:r>
              <a:rPr lang="ru-RU" sz="4400" dirty="0"/>
              <a:t>Як як </a:t>
            </a:r>
            <a:r>
              <a:rPr lang="ru-RU" sz="4400" dirty="0" smtClean="0"/>
              <a:t>як!</a:t>
            </a:r>
            <a:endParaRPr lang="en-US" sz="4400" dirty="0"/>
          </a:p>
        </p:txBody>
      </p:sp>
      <p:sp>
        <p:nvSpPr>
          <p:cNvPr id="2" name="Rectangle 1"/>
          <p:cNvSpPr/>
          <p:nvPr/>
        </p:nvSpPr>
        <p:spPr>
          <a:xfrm>
            <a:off x="713011" y="152400"/>
            <a:ext cx="7814960" cy="769441"/>
          </a:xfrm>
          <a:prstGeom prst="rect">
            <a:avLst/>
          </a:prstGeom>
        </p:spPr>
        <p:txBody>
          <a:bodyPr wrap="none">
            <a:spAutoFit/>
          </a:bodyPr>
          <a:lstStyle/>
          <a:p>
            <a:r>
              <a:rPr lang="ru-RU" sz="4400" dirty="0"/>
              <a:t>Прочитайте, учитывая знаки</a:t>
            </a:r>
            <a:endParaRPr lang="en-US" sz="4400" dirty="0"/>
          </a:p>
        </p:txBody>
      </p:sp>
    </p:spTree>
    <p:extLst>
      <p:ext uri="{BB962C8B-B14F-4D97-AF65-F5344CB8AC3E}">
        <p14:creationId xmlns="" xmlns:p14="http://schemas.microsoft.com/office/powerpoint/2010/main" val="265506494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828800"/>
            <a:ext cx="6934200" cy="1543050"/>
          </a:xfrm>
        </p:spPr>
        <p:txBody>
          <a:bodyPr/>
          <a:lstStyle/>
          <a:p>
            <a:r>
              <a:rPr lang="ru-RU" sz="6600" dirty="0" smtClean="0"/>
              <a:t>Скороговорки</a:t>
            </a:r>
            <a:endParaRPr lang="ru-RU" sz="6600" dirty="0"/>
          </a:p>
        </p:txBody>
      </p:sp>
    </p:spTree>
    <p:extLst>
      <p:ext uri="{BB962C8B-B14F-4D97-AF65-F5344CB8AC3E}">
        <p14:creationId xmlns="" xmlns:p14="http://schemas.microsoft.com/office/powerpoint/2010/main" val="147701356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543800" cy="914400"/>
          </a:xfrm>
        </p:spPr>
        <p:txBody>
          <a:bodyPr/>
          <a:lstStyle/>
          <a:p>
            <a:r>
              <a:rPr lang="ru-RU" dirty="0" smtClean="0"/>
              <a:t>Что такое скороговорки</a:t>
            </a:r>
            <a:endParaRPr lang="ru-RU" dirty="0"/>
          </a:p>
        </p:txBody>
      </p:sp>
      <p:sp>
        <p:nvSpPr>
          <p:cNvPr id="3" name="Объект 2"/>
          <p:cNvSpPr>
            <a:spLocks noGrp="1"/>
          </p:cNvSpPr>
          <p:nvPr>
            <p:ph idx="1"/>
          </p:nvPr>
        </p:nvSpPr>
        <p:spPr>
          <a:xfrm>
            <a:off x="381000" y="1752600"/>
            <a:ext cx="8382000" cy="4343400"/>
          </a:xfrm>
        </p:spPr>
        <p:txBody>
          <a:bodyPr>
            <a:noAutofit/>
          </a:bodyPr>
          <a:lstStyle/>
          <a:p>
            <a:pPr marL="0" indent="0">
              <a:buNone/>
            </a:pPr>
            <a:r>
              <a:rPr lang="ru-RU" sz="2800" dirty="0" smtClean="0"/>
              <a:t>Скороговорка - это наивный по содержанию, несложный, даже примитивный текст, который построен на запутанных и трудных слогосочетаниях  и словосочетаниях. Скорее их можно назвать </a:t>
            </a:r>
            <a:r>
              <a:rPr lang="ru-RU" sz="2800" dirty="0" err="1" smtClean="0"/>
              <a:t>трудноговорками</a:t>
            </a:r>
            <a:r>
              <a:rPr lang="ru-RU" sz="2800" dirty="0" smtClean="0"/>
              <a:t>. </a:t>
            </a:r>
          </a:p>
          <a:p>
            <a:pPr marL="0" indent="0">
              <a:buNone/>
            </a:pPr>
            <a:endParaRPr lang="ru-RU" sz="2800" dirty="0"/>
          </a:p>
          <a:p>
            <a:pPr marL="0" indent="0">
              <a:buNone/>
            </a:pPr>
            <a:r>
              <a:rPr lang="ru-RU" sz="2800" dirty="0" smtClean="0"/>
              <a:t>Работа над скороговорками - это очень хорошая, очень  полезная тренировка дикции. Ошибочно думать, что надо  добиваться предельно быстрого темпа. Это не всегда так. </a:t>
            </a:r>
            <a:endParaRPr lang="ru-RU" sz="2800" dirty="0"/>
          </a:p>
        </p:txBody>
      </p:sp>
    </p:spTree>
    <p:extLst>
      <p:ext uri="{BB962C8B-B14F-4D97-AF65-F5344CB8AC3E}">
        <p14:creationId xmlns="" xmlns:p14="http://schemas.microsoft.com/office/powerpoint/2010/main" val="276769593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2401"/>
            <a:ext cx="9067800" cy="6553200"/>
          </a:xfrm>
        </p:spPr>
        <p:txBody>
          <a:bodyPr>
            <a:normAutofit lnSpcReduction="10000"/>
          </a:bodyPr>
          <a:lstStyle/>
          <a:p>
            <a:pPr marL="0" indent="0" algn="just">
              <a:buNone/>
            </a:pPr>
            <a:r>
              <a:rPr lang="ru-RU" sz="2400" dirty="0" smtClean="0"/>
              <a:t>Занимаясь скороговорками требуется, прежде всего, разобраться в ее содержании, точно знать, что нужно сказать этим текстом. Начинать произносить </a:t>
            </a:r>
            <a:r>
              <a:rPr lang="ru-RU" sz="2400" dirty="0" err="1" smtClean="0"/>
              <a:t>трудноговорку</a:t>
            </a:r>
            <a:r>
              <a:rPr lang="ru-RU" sz="2400" dirty="0" smtClean="0"/>
              <a:t> нужно в очень медленном темпе. </a:t>
            </a:r>
          </a:p>
          <a:p>
            <a:pPr marL="0" indent="0" algn="just">
              <a:buNone/>
            </a:pPr>
            <a:r>
              <a:rPr lang="ru-RU" sz="2400" dirty="0" smtClean="0"/>
              <a:t>Самые сложные слова надо произносить по несколько раз в медленном темпе. И делать это, пока они не зазвучат свободно, легко, без всякого напряжения, но в то же время осмысленно.  Во время чтения скороговорки, неверным и даже вредным является бессмысленное произнесение ее по слогам. Никакой пользы это не приносит, а только тяжелит речь, лишает ее естественности и легкости. Главное, это разобраться в её содержании. А зная точно мысль, текстом этим нужно действовать. </a:t>
            </a:r>
          </a:p>
          <a:p>
            <a:pPr marL="0" indent="0" algn="just">
              <a:buNone/>
            </a:pPr>
            <a:r>
              <a:rPr lang="ru-RU" sz="2400" dirty="0" smtClean="0"/>
              <a:t>Скороговорки произносят в двух или трех темпах, по мере надобности. Тем дикторам, у которых речь быстрая, нужно работать в двух темпах: медленном и убыстренном. Дикторам же, у которых речь замедленная - в трех темпах: медленном, убыстренном и очень быстром. </a:t>
            </a:r>
          </a:p>
          <a:p>
            <a:pPr algn="just"/>
            <a:endParaRPr lang="ru-RU" dirty="0"/>
          </a:p>
        </p:txBody>
      </p:sp>
    </p:spTree>
    <p:extLst>
      <p:ext uri="{BB962C8B-B14F-4D97-AF65-F5344CB8AC3E}">
        <p14:creationId xmlns="" xmlns:p14="http://schemas.microsoft.com/office/powerpoint/2010/main" val="112542213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0" y="2929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ctr" defTabSz="914400" rtl="0" eaLnBrk="1" fontAlgn="base" latinLnBrk="0" hangingPunct="1">
              <a:lnSpc>
                <a:spcPct val="100000"/>
              </a:lnSpc>
              <a:spcBef>
                <a:spcPct val="0"/>
              </a:spcBef>
              <a:spcAft>
                <a:spcPct val="0"/>
              </a:spcAft>
              <a:buClrTx/>
              <a:buSzTx/>
              <a:tabLst>
                <a:tab pos="-360363" algn="l"/>
                <a:tab pos="-90488" algn="l"/>
              </a:tabLst>
            </a:pPr>
            <a:r>
              <a:rPr lang="en-US" sz="2800" b="1" dirty="0" smtClean="0">
                <a:latin typeface="Aharoni" pitchFamily="2" charset="-79"/>
                <a:ea typeface="Times New Roman" pitchFamily="18" charset="0"/>
                <a:cs typeface="Aharoni" pitchFamily="2" charset="-79"/>
              </a:rPr>
              <a:t>II</a:t>
            </a:r>
            <a:r>
              <a:rPr kumimoji="0" lang="en-US" sz="2800" b="1"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I</a:t>
            </a:r>
            <a:r>
              <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haroni" pitchFamily="2" charset="-79"/>
              </a:rPr>
              <a:t>.  Важные внешние качества проповедника.</a:t>
            </a:r>
            <a:endParaRPr kumimoji="0" lang="ru-RU" sz="2800" b="0" i="0" u="none" strike="noStrike" cap="none" normalizeH="0" baseline="0" dirty="0" smtClean="0">
              <a:ln>
                <a:noFill/>
              </a:ln>
              <a:solidFill>
                <a:schemeClr val="tx1"/>
              </a:solidFill>
              <a:effectLst/>
              <a:latin typeface="Arial" pitchFamily="34" charset="0"/>
              <a:cs typeface="Aharoni" pitchFamily="2" charset="-79"/>
            </a:endParaRPr>
          </a:p>
        </p:txBody>
      </p:sp>
      <p:sp>
        <p:nvSpPr>
          <p:cNvPr id="1026" name="Rectangle 2"/>
          <p:cNvSpPr>
            <a:spLocks noChangeArrowheads="1"/>
          </p:cNvSpPr>
          <p:nvPr/>
        </p:nvSpPr>
        <p:spPr bwMode="auto">
          <a:xfrm>
            <a:off x="228600" y="496924"/>
            <a:ext cx="8686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tabLst>
                <a:tab pos="-1079500" algn="l"/>
                <a:tab pos="-900113" algn="l"/>
                <a:tab pos="-360363" algn="l"/>
              </a:tabLst>
            </a:pPr>
            <a:r>
              <a:rPr lang="ru-RU" sz="2000" b="1" u="sng" dirty="0">
                <a:solidFill>
                  <a:prstClr val="white"/>
                </a:solidFill>
                <a:latin typeface="Arial" pitchFamily="34" charset="0"/>
                <a:ea typeface="Times New Roman" pitchFamily="18" charset="0"/>
                <a:cs typeface="Arial" pitchFamily="34" charset="0"/>
              </a:rPr>
              <a:t>1.Дар слова (Екк.12:10) – умение ясно выражать мысли:</a:t>
            </a:r>
            <a:endParaRPr lang="en-US" sz="2000" b="1" u="sng" dirty="0">
              <a:solidFill>
                <a:prstClr val="white"/>
              </a:solidFill>
              <a:latin typeface="Arial" pitchFamily="34" charset="0"/>
              <a:cs typeface="Arial" pitchFamily="34" charset="0"/>
            </a:endParaRPr>
          </a:p>
          <a:p>
            <a:pPr eaLnBrk="0" fontAlgn="base" hangingPunct="0">
              <a:spcBef>
                <a:spcPct val="0"/>
              </a:spcBef>
              <a:spcAft>
                <a:spcPct val="0"/>
              </a:spcAft>
              <a:tabLst>
                <a:tab pos="-1079500" algn="l"/>
                <a:tab pos="-900113" algn="l"/>
                <a:tab pos="-360363" algn="l"/>
              </a:tabLst>
            </a:pPr>
            <a:r>
              <a:rPr lang="en-US" sz="1400" dirty="0">
                <a:solidFill>
                  <a:prstClr val="white"/>
                </a:solidFill>
                <a:latin typeface="Arial" pitchFamily="34" charset="0"/>
                <a:ea typeface="Times New Roman" pitchFamily="18" charset="0"/>
                <a:cs typeface="Arial" pitchFamily="34" charset="0"/>
              </a:rPr>
              <a:t>     </a:t>
            </a:r>
            <a:r>
              <a:rPr lang="ru-RU" sz="1600" dirty="0">
                <a:solidFill>
                  <a:prstClr val="white"/>
                </a:solidFill>
                <a:latin typeface="Arial" pitchFamily="34" charset="0"/>
                <a:ea typeface="Times New Roman" pitchFamily="18" charset="0"/>
                <a:cs typeface="Arial" pitchFamily="34" charset="0"/>
              </a:rPr>
              <a:t>- этому должно учиться и нужно упражняться;</a:t>
            </a:r>
            <a:endParaRPr lang="en-US" sz="1600" dirty="0">
              <a:solidFill>
                <a:prstClr val="white"/>
              </a:solidFill>
              <a:latin typeface="Arial" pitchFamily="34" charset="0"/>
              <a:cs typeface="Arial" pitchFamily="34" charset="0"/>
            </a:endParaRPr>
          </a:p>
          <a:p>
            <a:pPr eaLnBrk="0" fontAlgn="base" hangingPunct="0">
              <a:spcBef>
                <a:spcPct val="0"/>
              </a:spcBef>
              <a:spcAft>
                <a:spcPct val="0"/>
              </a:spcAft>
              <a:tabLst>
                <a:tab pos="-1079500" algn="l"/>
                <a:tab pos="-900113" algn="l"/>
                <a:tab pos="-360363" algn="l"/>
              </a:tabLst>
            </a:pPr>
            <a:r>
              <a:rPr lang="en-US" sz="1600" dirty="0">
                <a:solidFill>
                  <a:prstClr val="white"/>
                </a:solidFill>
                <a:latin typeface="Arial" pitchFamily="34" charset="0"/>
                <a:ea typeface="Times New Roman" pitchFamily="18" charset="0"/>
                <a:cs typeface="Arial" pitchFamily="34" charset="0"/>
              </a:rPr>
              <a:t>     </a:t>
            </a:r>
            <a:r>
              <a:rPr lang="ru-RU" sz="1600" dirty="0">
                <a:solidFill>
                  <a:prstClr val="white"/>
                </a:solidFill>
                <a:latin typeface="Arial" pitchFamily="34" charset="0"/>
                <a:ea typeface="Times New Roman" pitchFamily="18" charset="0"/>
                <a:cs typeface="Arial" pitchFamily="34" charset="0"/>
              </a:rPr>
              <a:t>- следует опасаться много говорить и мало;</a:t>
            </a:r>
            <a:endParaRPr lang="en-US" sz="1600" dirty="0">
              <a:solidFill>
                <a:prstClr val="white"/>
              </a:solidFill>
              <a:latin typeface="Arial" pitchFamily="34" charset="0"/>
              <a:cs typeface="Arial" pitchFamily="34" charset="0"/>
            </a:endParaRPr>
          </a:p>
          <a:p>
            <a:pPr eaLnBrk="0" fontAlgn="base" hangingPunct="0">
              <a:spcBef>
                <a:spcPct val="0"/>
              </a:spcBef>
              <a:spcAft>
                <a:spcPct val="0"/>
              </a:spcAft>
              <a:tabLst>
                <a:tab pos="-1079500" algn="l"/>
                <a:tab pos="-900113" algn="l"/>
                <a:tab pos="-360363" algn="l"/>
              </a:tabLst>
            </a:pPr>
            <a:r>
              <a:rPr lang="en-US" sz="1600" dirty="0">
                <a:solidFill>
                  <a:prstClr val="white"/>
                </a:solidFill>
                <a:latin typeface="Arial" pitchFamily="34" charset="0"/>
                <a:ea typeface="Times New Roman" pitchFamily="18" charset="0"/>
                <a:cs typeface="Arial" pitchFamily="34" charset="0"/>
              </a:rPr>
              <a:t>     </a:t>
            </a:r>
            <a:r>
              <a:rPr lang="ru-RU" sz="1600" dirty="0">
                <a:solidFill>
                  <a:prstClr val="white"/>
                </a:solidFill>
                <a:latin typeface="Arial" pitchFamily="34" charset="0"/>
                <a:ea typeface="Times New Roman" pitchFamily="18" charset="0"/>
                <a:cs typeface="Arial" pitchFamily="34" charset="0"/>
              </a:rPr>
              <a:t>- простой выразительный язык лучше напыщенных слов и длинных   предложений </a:t>
            </a:r>
            <a:r>
              <a:rPr lang="en-US" sz="1600" dirty="0">
                <a:solidFill>
                  <a:prstClr val="white"/>
                </a:solidFill>
                <a:latin typeface="Arial" pitchFamily="34" charset="0"/>
                <a:ea typeface="Times New Roman" pitchFamily="18" charset="0"/>
                <a:cs typeface="Arial" pitchFamily="34" charset="0"/>
              </a:rPr>
              <a:t>(</a:t>
            </a:r>
            <a:r>
              <a:rPr lang="ru-RU" sz="1600" dirty="0">
                <a:solidFill>
                  <a:prstClr val="white"/>
                </a:solidFill>
                <a:latin typeface="Arial" pitchFamily="34" charset="0"/>
                <a:ea typeface="Times New Roman" pitchFamily="18" charset="0"/>
                <a:cs typeface="Arial" pitchFamily="34" charset="0"/>
              </a:rPr>
              <a:t> Д.А.24:1-10);</a:t>
            </a:r>
            <a:endParaRPr lang="en-US" sz="1600" dirty="0">
              <a:solidFill>
                <a:prstClr val="white"/>
              </a:solidFill>
              <a:latin typeface="Arial" pitchFamily="34" charset="0"/>
              <a:cs typeface="Arial" pitchFamily="34" charset="0"/>
            </a:endParaRPr>
          </a:p>
          <a:p>
            <a:pPr eaLnBrk="0" fontAlgn="base" hangingPunct="0">
              <a:spcBef>
                <a:spcPct val="0"/>
              </a:spcBef>
              <a:spcAft>
                <a:spcPct val="0"/>
              </a:spcAft>
              <a:tabLst>
                <a:tab pos="-1079500" algn="l"/>
                <a:tab pos="-900113" algn="l"/>
                <a:tab pos="-360363" algn="l"/>
              </a:tabLst>
            </a:pPr>
            <a:r>
              <a:rPr lang="en-US" sz="1600" dirty="0">
                <a:solidFill>
                  <a:prstClr val="white"/>
                </a:solidFill>
                <a:latin typeface="Arial" pitchFamily="34" charset="0"/>
                <a:ea typeface="Times New Roman" pitchFamily="18" charset="0"/>
                <a:cs typeface="Arial" pitchFamily="34" charset="0"/>
              </a:rPr>
              <a:t>     </a:t>
            </a:r>
            <a:r>
              <a:rPr lang="ru-RU" sz="1600" dirty="0">
                <a:solidFill>
                  <a:prstClr val="white"/>
                </a:solidFill>
                <a:latin typeface="Arial" pitchFamily="34" charset="0"/>
                <a:ea typeface="Times New Roman" pitchFamily="18" charset="0"/>
                <a:cs typeface="Arial" pitchFamily="34" charset="0"/>
              </a:rPr>
              <a:t>- изложение проповеди должно подчиняться логическому порядку;</a:t>
            </a:r>
            <a:endParaRPr lang="en-US" sz="1600" dirty="0">
              <a:solidFill>
                <a:prstClr val="white"/>
              </a:solidFill>
              <a:latin typeface="Arial" pitchFamily="34" charset="0"/>
              <a:cs typeface="Arial" pitchFamily="34" charset="0"/>
            </a:endParaRPr>
          </a:p>
          <a:p>
            <a:pPr eaLnBrk="0" fontAlgn="base" hangingPunct="0">
              <a:spcBef>
                <a:spcPct val="0"/>
              </a:spcBef>
              <a:spcAft>
                <a:spcPct val="0"/>
              </a:spcAft>
              <a:tabLst>
                <a:tab pos="-1079500" algn="l"/>
                <a:tab pos="-900113" algn="l"/>
                <a:tab pos="-360363" algn="l"/>
              </a:tabLst>
            </a:pPr>
            <a:r>
              <a:rPr lang="en-US" sz="1600" dirty="0">
                <a:solidFill>
                  <a:prstClr val="white"/>
                </a:solidFill>
                <a:latin typeface="Arial" pitchFamily="34" charset="0"/>
                <a:ea typeface="Times New Roman" pitchFamily="18" charset="0"/>
                <a:cs typeface="Arial" pitchFamily="34" charset="0"/>
              </a:rPr>
              <a:t>     </a:t>
            </a:r>
            <a:r>
              <a:rPr lang="ru-RU" sz="1600" dirty="0">
                <a:solidFill>
                  <a:prstClr val="white"/>
                </a:solidFill>
                <a:latin typeface="Arial" pitchFamily="34" charset="0"/>
                <a:ea typeface="Times New Roman" pitchFamily="18" charset="0"/>
                <a:cs typeface="Arial" pitchFamily="34" charset="0"/>
              </a:rPr>
              <a:t>- не следует перепрыгивать с одного предмета рассуждений на другой;</a:t>
            </a:r>
            <a:endParaRPr lang="en-US" sz="1600" dirty="0">
              <a:solidFill>
                <a:prstClr val="white"/>
              </a:solidFill>
              <a:latin typeface="Arial" pitchFamily="34" charset="0"/>
              <a:cs typeface="Arial" pitchFamily="34" charset="0"/>
            </a:endParaRPr>
          </a:p>
          <a:p>
            <a:pPr eaLnBrk="0" fontAlgn="base" hangingPunct="0">
              <a:spcBef>
                <a:spcPct val="0"/>
              </a:spcBef>
              <a:spcAft>
                <a:spcPct val="0"/>
              </a:spcAft>
              <a:tabLst>
                <a:tab pos="-1079500" algn="l"/>
                <a:tab pos="-900113" algn="l"/>
                <a:tab pos="-360363" algn="l"/>
              </a:tabLst>
            </a:pPr>
            <a:r>
              <a:rPr lang="en-US" sz="1600" dirty="0">
                <a:solidFill>
                  <a:prstClr val="white"/>
                </a:solidFill>
                <a:latin typeface="Arial" pitchFamily="34" charset="0"/>
                <a:ea typeface="Times New Roman" pitchFamily="18" charset="0"/>
                <a:cs typeface="Arial" pitchFamily="34" charset="0"/>
              </a:rPr>
              <a:t>     </a:t>
            </a:r>
            <a:r>
              <a:rPr lang="ru-RU" sz="1600" dirty="0">
                <a:solidFill>
                  <a:prstClr val="white"/>
                </a:solidFill>
                <a:latin typeface="Arial" pitchFamily="34" charset="0"/>
                <a:ea typeface="Times New Roman" pitchFamily="18" charset="0"/>
                <a:cs typeface="Arial" pitchFamily="34" charset="0"/>
              </a:rPr>
              <a:t>- следует избегать слов – паразитов, таких как: ну, именно, я хотел бы,да и др.</a:t>
            </a:r>
            <a:endParaRPr lang="ru-RU" sz="1600" dirty="0">
              <a:solidFill>
                <a:prstClr val="white"/>
              </a:solidFill>
              <a:latin typeface="Arial" pitchFamily="34" charset="0"/>
              <a:cs typeface="Arial" pitchFamily="34" charset="0"/>
            </a:endParaRPr>
          </a:p>
        </p:txBody>
      </p:sp>
      <p:sp>
        <p:nvSpPr>
          <p:cNvPr id="1027" name="Rectangle 3"/>
          <p:cNvSpPr>
            <a:spLocks noChangeArrowheads="1"/>
          </p:cNvSpPr>
          <p:nvPr/>
        </p:nvSpPr>
        <p:spPr bwMode="auto">
          <a:xfrm>
            <a:off x="381000" y="2773234"/>
            <a:ext cx="67818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60363" algn="l"/>
                <a:tab pos="360363" algn="l"/>
              </a:tabLst>
            </a:pPr>
            <a:r>
              <a:rPr lang="ru-RU" sz="2000" b="1" dirty="0">
                <a:solidFill>
                  <a:prstClr val="white"/>
                </a:solidFill>
                <a:latin typeface="Arial" pitchFamily="34" charset="0"/>
                <a:ea typeface="Times New Roman" pitchFamily="18" charset="0"/>
                <a:cs typeface="Arial" pitchFamily="34" charset="0"/>
              </a:rPr>
              <a:t>2</a:t>
            </a:r>
            <a:r>
              <a:rPr lang="ru-RU" sz="2000" b="1" u="sng" dirty="0">
                <a:solidFill>
                  <a:prstClr val="white"/>
                </a:solidFill>
                <a:latin typeface="Arial" pitchFamily="34" charset="0"/>
                <a:ea typeface="Times New Roman" pitchFamily="18" charset="0"/>
                <a:cs typeface="Arial" pitchFamily="34" charset="0"/>
              </a:rPr>
              <a:t>. Одежда проповедника и внешний вид.</a:t>
            </a:r>
            <a:endParaRPr lang="en-US" sz="2000" b="1" u="sng" dirty="0">
              <a:solidFill>
                <a:prstClr val="white"/>
              </a:solidFill>
              <a:latin typeface="Arial" pitchFamily="34" charset="0"/>
              <a:cs typeface="Arial" pitchFamily="34" charset="0"/>
            </a:endParaRPr>
          </a:p>
          <a:p>
            <a:pPr eaLnBrk="0" fontAlgn="base" hangingPunct="0">
              <a:spcBef>
                <a:spcPct val="0"/>
              </a:spcBef>
              <a:spcAft>
                <a:spcPct val="0"/>
              </a:spcAft>
              <a:tabLst>
                <a:tab pos="-360363" algn="l"/>
                <a:tab pos="360363" algn="l"/>
              </a:tabLst>
            </a:pPr>
            <a:r>
              <a:rPr lang="ru-RU" dirty="0">
                <a:solidFill>
                  <a:prstClr val="white"/>
                </a:solidFill>
                <a:latin typeface="Arial" pitchFamily="34" charset="0"/>
                <a:ea typeface="Times New Roman" pitchFamily="18" charset="0"/>
                <a:cs typeface="Arial" pitchFamily="34" charset="0"/>
              </a:rPr>
              <a:t>        Быт.35:1-7; Числ.15:38-40; Мрк.6:8-9.</a:t>
            </a:r>
            <a:endParaRPr lang="ru-RU" dirty="0">
              <a:solidFill>
                <a:prstClr val="white"/>
              </a:solidFill>
              <a:latin typeface="Arial" pitchFamily="34" charset="0"/>
              <a:cs typeface="Arial" pitchFamily="34" charset="0"/>
            </a:endParaRPr>
          </a:p>
        </p:txBody>
      </p:sp>
      <p:sp>
        <p:nvSpPr>
          <p:cNvPr id="1028" name="Rectangle 4"/>
          <p:cNvSpPr>
            <a:spLocks noChangeArrowheads="1"/>
          </p:cNvSpPr>
          <p:nvPr/>
        </p:nvSpPr>
        <p:spPr bwMode="auto">
          <a:xfrm>
            <a:off x="381000" y="3992434"/>
            <a:ext cx="50292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60363" algn="l"/>
                <a:tab pos="360363" algn="l"/>
              </a:tabLst>
            </a:pPr>
            <a:r>
              <a:rPr lang="en-US" b="1" dirty="0">
                <a:solidFill>
                  <a:prstClr val="white"/>
                </a:solidFill>
                <a:latin typeface="Arial" pitchFamily="34" charset="0"/>
                <a:ea typeface="Times New Roman" pitchFamily="18" charset="0"/>
                <a:cs typeface="Arial" pitchFamily="34" charset="0"/>
              </a:rPr>
              <a:t> </a:t>
            </a:r>
            <a:r>
              <a:rPr lang="en-US" sz="2000" b="1" dirty="0">
                <a:solidFill>
                  <a:prstClr val="white"/>
                </a:solidFill>
                <a:latin typeface="Arial" pitchFamily="34" charset="0"/>
                <a:ea typeface="Times New Roman" pitchFamily="18" charset="0"/>
                <a:cs typeface="Arial" pitchFamily="34" charset="0"/>
              </a:rPr>
              <a:t>3</a:t>
            </a:r>
            <a:r>
              <a:rPr lang="ru-RU" sz="2000" b="1" dirty="0">
                <a:solidFill>
                  <a:prstClr val="white"/>
                </a:solidFill>
                <a:latin typeface="Arial" pitchFamily="34" charset="0"/>
                <a:ea typeface="Times New Roman" pitchFamily="18" charset="0"/>
                <a:cs typeface="Arial" pitchFamily="34" charset="0"/>
              </a:rPr>
              <a:t>. </a:t>
            </a:r>
            <a:r>
              <a:rPr lang="ru-RU" sz="2000" b="1" u="sng" dirty="0">
                <a:solidFill>
                  <a:prstClr val="white"/>
                </a:solidFill>
                <a:latin typeface="Arial" pitchFamily="34" charset="0"/>
                <a:ea typeface="Times New Roman" pitchFamily="18" charset="0"/>
                <a:cs typeface="Arial" pitchFamily="34" charset="0"/>
              </a:rPr>
              <a:t>Быт проповедника.</a:t>
            </a:r>
            <a:endParaRPr lang="en-US" sz="2000" b="1" u="sng" dirty="0">
              <a:solidFill>
                <a:prstClr val="white"/>
              </a:solidFill>
              <a:latin typeface="Arial" pitchFamily="34" charset="0"/>
              <a:cs typeface="Arial" pitchFamily="34" charset="0"/>
            </a:endParaRPr>
          </a:p>
          <a:p>
            <a:pPr eaLnBrk="0" fontAlgn="base" hangingPunct="0">
              <a:spcBef>
                <a:spcPct val="0"/>
              </a:spcBef>
              <a:spcAft>
                <a:spcPct val="0"/>
              </a:spcAft>
              <a:tabLst>
                <a:tab pos="-360363" algn="l"/>
                <a:tab pos="360363" algn="l"/>
              </a:tabLst>
            </a:pPr>
            <a:r>
              <a:rPr lang="ru-RU" dirty="0">
                <a:solidFill>
                  <a:prstClr val="white"/>
                </a:solidFill>
                <a:latin typeface="Arial" pitchFamily="34" charset="0"/>
                <a:ea typeface="Times New Roman" pitchFamily="18" charset="0"/>
                <a:cs typeface="Arial" pitchFamily="34" charset="0"/>
              </a:rPr>
              <a:t>       Ин.1:38-39.</a:t>
            </a:r>
            <a:endParaRPr lang="ru-RU" dirty="0">
              <a:solidFill>
                <a:prstClr val="white"/>
              </a:solidFill>
              <a:latin typeface="Arial" pitchFamily="34" charset="0"/>
              <a:cs typeface="Arial" pitchFamily="34" charset="0"/>
            </a:endParaRPr>
          </a:p>
        </p:txBody>
      </p:sp>
      <p:sp>
        <p:nvSpPr>
          <p:cNvPr id="1029" name="Rectangle 5"/>
          <p:cNvSpPr>
            <a:spLocks noChangeArrowheads="1"/>
          </p:cNvSpPr>
          <p:nvPr/>
        </p:nvSpPr>
        <p:spPr bwMode="auto">
          <a:xfrm>
            <a:off x="228600" y="5135434"/>
            <a:ext cx="37338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60363" algn="l"/>
                <a:tab pos="360363" algn="l"/>
              </a:tabLst>
            </a:pPr>
            <a:r>
              <a:rPr lang="en-US" sz="2000" b="1" dirty="0">
                <a:solidFill>
                  <a:prstClr val="white"/>
                </a:solidFill>
                <a:latin typeface="Arial" pitchFamily="34" charset="0"/>
                <a:ea typeface="Times New Roman" pitchFamily="18" charset="0"/>
                <a:cs typeface="Arial" pitchFamily="34" charset="0"/>
              </a:rPr>
              <a:t>    4</a:t>
            </a:r>
            <a:r>
              <a:rPr lang="ru-RU" sz="2000" b="1" u="sng" dirty="0">
                <a:solidFill>
                  <a:prstClr val="white"/>
                </a:solidFill>
                <a:latin typeface="Arial" pitchFamily="34" charset="0"/>
                <a:ea typeface="Times New Roman" pitchFamily="18" charset="0"/>
                <a:cs typeface="Arial" pitchFamily="34" charset="0"/>
              </a:rPr>
              <a:t>.Семья проповедника.</a:t>
            </a:r>
            <a:endParaRPr lang="en-US" sz="2000" b="1" u="sng" dirty="0">
              <a:solidFill>
                <a:prstClr val="white"/>
              </a:solidFill>
              <a:latin typeface="Arial" pitchFamily="34" charset="0"/>
              <a:cs typeface="Arial" pitchFamily="34" charset="0"/>
            </a:endParaRPr>
          </a:p>
          <a:p>
            <a:pPr fontAlgn="base">
              <a:spcBef>
                <a:spcPct val="0"/>
              </a:spcBef>
              <a:spcAft>
                <a:spcPct val="0"/>
              </a:spcAft>
              <a:tabLst>
                <a:tab pos="-360363" algn="l"/>
                <a:tab pos="360363" algn="l"/>
              </a:tabLst>
            </a:pPr>
            <a:r>
              <a:rPr lang="en-US" dirty="0">
                <a:solidFill>
                  <a:prstClr val="white"/>
                </a:solidFill>
                <a:latin typeface="Arial" pitchFamily="34" charset="0"/>
                <a:ea typeface="Times New Roman" pitchFamily="18" charset="0"/>
                <a:cs typeface="Arial" pitchFamily="34" charset="0"/>
              </a:rPr>
              <a:t>  </a:t>
            </a:r>
            <a:r>
              <a:rPr lang="ru-RU" dirty="0">
                <a:solidFill>
                  <a:prstClr val="white"/>
                </a:solidFill>
                <a:latin typeface="Arial" pitchFamily="34" charset="0"/>
                <a:ea typeface="Times New Roman" pitchFamily="18" charset="0"/>
                <a:cs typeface="Arial" pitchFamily="34" charset="0"/>
              </a:rPr>
              <a:t>         И.Нав.24:15.</a:t>
            </a:r>
            <a:endParaRPr lang="ru-RU" dirty="0">
              <a:solidFill>
                <a:prstClr val="white"/>
              </a:solidFill>
              <a:latin typeface="Arial" pitchFamily="34" charset="0"/>
              <a:cs typeface="Arial" pitchFamily="34" charset="0"/>
            </a:endParaRPr>
          </a:p>
        </p:txBody>
      </p:sp>
    </p:spTree>
    <p:extLst>
      <p:ext uri="{BB962C8B-B14F-4D97-AF65-F5344CB8AC3E}">
        <p14:creationId xmlns="" xmlns:p14="http://schemas.microsoft.com/office/powerpoint/2010/main" val="3173464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heckerboard(across)">
                                      <p:cBhvr>
                                        <p:cTn id="17" dur="1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checkerboard(across)">
                                      <p:cBhvr>
                                        <p:cTn id="27"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P spid="1027" grpId="0"/>
      <p:bldP spid="1028" grpId="0"/>
      <p:bldP spid="102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915" y="1914526"/>
            <a:ext cx="7886700" cy="2347913"/>
          </a:xfrm>
        </p:spPr>
        <p:txBody>
          <a:bodyPr/>
          <a:lstStyle/>
          <a:p>
            <a:pPr algn="ctr">
              <a:lnSpc>
                <a:spcPct val="150000"/>
              </a:lnSpc>
            </a:pPr>
            <a:r>
              <a:rPr lang="ru-RU" dirty="0" err="1"/>
              <a:t>Сосипатр</a:t>
            </a:r>
            <a:r>
              <a:rPr lang="ru-RU" dirty="0"/>
              <a:t> из </a:t>
            </a:r>
            <a:r>
              <a:rPr lang="ru-RU" dirty="0" err="1"/>
              <a:t>Писидии</a:t>
            </a:r>
            <a:r>
              <a:rPr lang="ru-RU" dirty="0"/>
              <a:t> в </a:t>
            </a:r>
            <a:r>
              <a:rPr lang="ru-RU" dirty="0" err="1"/>
              <a:t>Антипатриде</a:t>
            </a:r>
            <a:r>
              <a:rPr lang="ru-RU" dirty="0"/>
              <a:t> патрициям проповедовал</a:t>
            </a:r>
          </a:p>
        </p:txBody>
      </p:sp>
    </p:spTree>
    <p:extLst>
      <p:ext uri="{BB962C8B-B14F-4D97-AF65-F5344CB8AC3E}">
        <p14:creationId xmlns="" xmlns:p14="http://schemas.microsoft.com/office/powerpoint/2010/main" val="73340166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 y="2636839"/>
            <a:ext cx="7886700" cy="1325563"/>
          </a:xfrm>
        </p:spPr>
        <p:txBody>
          <a:bodyPr>
            <a:normAutofit fontScale="90000"/>
          </a:bodyPr>
          <a:lstStyle/>
          <a:p>
            <a:pPr algn="ctr">
              <a:lnSpc>
                <a:spcPct val="150000"/>
              </a:lnSpc>
            </a:pPr>
            <a:r>
              <a:rPr lang="ru-RU" dirty="0"/>
              <a:t>Павел </a:t>
            </a:r>
            <a:r>
              <a:rPr lang="ru-RU" dirty="0" err="1"/>
              <a:t>Тарсянин</a:t>
            </a:r>
            <a:r>
              <a:rPr lang="ru-RU" dirty="0"/>
              <a:t> Трофима </a:t>
            </a:r>
            <a:r>
              <a:rPr lang="ru-RU" dirty="0" err="1"/>
              <a:t>Ефесянина</a:t>
            </a:r>
            <a:r>
              <a:rPr lang="ru-RU" dirty="0"/>
              <a:t> </a:t>
            </a:r>
            <a:r>
              <a:rPr lang="ru-RU" dirty="0" smtClean="0"/>
              <a:t/>
            </a:r>
            <a:br>
              <a:rPr lang="ru-RU" dirty="0" smtClean="0"/>
            </a:br>
            <a:r>
              <a:rPr lang="ru-RU" dirty="0" smtClean="0"/>
              <a:t>в </a:t>
            </a:r>
            <a:r>
              <a:rPr lang="ru-RU" dirty="0"/>
              <a:t>храм не брал</a:t>
            </a:r>
          </a:p>
        </p:txBody>
      </p:sp>
    </p:spTree>
    <p:extLst>
      <p:ext uri="{BB962C8B-B14F-4D97-AF65-F5344CB8AC3E}">
        <p14:creationId xmlns="" xmlns:p14="http://schemas.microsoft.com/office/powerpoint/2010/main" val="40852574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sz="5400" dirty="0"/>
              <a:t>злодеи </a:t>
            </a:r>
            <a:br>
              <a:rPr lang="ru-RU" sz="5400" dirty="0"/>
            </a:br>
            <a:r>
              <a:rPr lang="ru-RU" sz="5400" dirty="0"/>
              <a:t>злодействуют, и злодействуют </a:t>
            </a:r>
            <a:br>
              <a:rPr lang="ru-RU" sz="5400" dirty="0"/>
            </a:br>
            <a:r>
              <a:rPr lang="ru-RU" sz="5400" dirty="0"/>
              <a:t>злодеи злодейски.</a:t>
            </a:r>
            <a:br>
              <a:rPr lang="ru-RU" sz="5400" dirty="0"/>
            </a:br>
            <a:endParaRPr lang="en-US" sz="5400" dirty="0"/>
          </a:p>
        </p:txBody>
      </p:sp>
    </p:spTree>
    <p:extLst>
      <p:ext uri="{BB962C8B-B14F-4D97-AF65-F5344CB8AC3E}">
        <p14:creationId xmlns="" xmlns:p14="http://schemas.microsoft.com/office/powerpoint/2010/main" val="124961018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228" y="2865438"/>
            <a:ext cx="7886700" cy="1325563"/>
          </a:xfrm>
        </p:spPr>
        <p:txBody>
          <a:bodyPr>
            <a:normAutofit fontScale="90000"/>
          </a:bodyPr>
          <a:lstStyle/>
          <a:p>
            <a:pPr algn="ctr">
              <a:lnSpc>
                <a:spcPct val="150000"/>
              </a:lnSpc>
            </a:pPr>
            <a:r>
              <a:rPr lang="ru-RU" dirty="0" smtClean="0"/>
              <a:t>Столы белодубовые, гладко-</a:t>
            </a:r>
            <a:r>
              <a:rPr lang="ru-RU" dirty="0" err="1" smtClean="0"/>
              <a:t>тесо</a:t>
            </a:r>
            <a:r>
              <a:rPr lang="ru-RU" dirty="0" smtClean="0"/>
              <a:t>-выструганные.</a:t>
            </a:r>
            <a:endParaRPr lang="ru-RU" dirty="0"/>
          </a:p>
        </p:txBody>
      </p:sp>
    </p:spTree>
    <p:extLst>
      <p:ext uri="{BB962C8B-B14F-4D97-AF65-F5344CB8AC3E}">
        <p14:creationId xmlns="" xmlns:p14="http://schemas.microsoft.com/office/powerpoint/2010/main" val="273510366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2154436"/>
          </a:xfrm>
          <a:prstGeom prst="rect">
            <a:avLst/>
          </a:prstGeom>
        </p:spPr>
        <p:txBody>
          <a:bodyPr wrap="square">
            <a:spAutoFit/>
          </a:bodyPr>
          <a:lstStyle/>
          <a:p>
            <a:r>
              <a:rPr lang="ru-RU" sz="2800" dirty="0">
                <a:solidFill>
                  <a:prstClr val="white"/>
                </a:solidFill>
              </a:rPr>
              <a:t>      Громкость</a:t>
            </a:r>
            <a:r>
              <a:rPr lang="ru-RU" dirty="0">
                <a:solidFill>
                  <a:prstClr val="white"/>
                </a:solidFill>
              </a:rPr>
              <a:t> </a:t>
            </a:r>
          </a:p>
          <a:p>
            <a:endParaRPr lang="en-US" dirty="0">
              <a:solidFill>
                <a:prstClr val="white"/>
              </a:solidFill>
            </a:endParaRPr>
          </a:p>
          <a:p>
            <a:r>
              <a:rPr lang="ru-RU" sz="2200" dirty="0">
                <a:solidFill>
                  <a:prstClr val="white"/>
                </a:solidFill>
              </a:rPr>
              <a:t>а.  Проповедь лучше говорить умеренно громко</a:t>
            </a:r>
            <a:endParaRPr lang="en-US" sz="2200" dirty="0">
              <a:solidFill>
                <a:prstClr val="white"/>
              </a:solidFill>
            </a:endParaRPr>
          </a:p>
          <a:p>
            <a:r>
              <a:rPr lang="ru-RU" sz="2200" dirty="0">
                <a:solidFill>
                  <a:prstClr val="white"/>
                </a:solidFill>
              </a:rPr>
              <a:t>б.  Необходимо использовать динамику</a:t>
            </a:r>
            <a:endParaRPr lang="en-US" sz="2200" dirty="0">
              <a:solidFill>
                <a:prstClr val="white"/>
              </a:solidFill>
            </a:endParaRPr>
          </a:p>
          <a:p>
            <a:r>
              <a:rPr lang="ru-RU" sz="2200" dirty="0">
                <a:solidFill>
                  <a:prstClr val="white"/>
                </a:solidFill>
              </a:rPr>
              <a:t>в.  Необходимо учитывать, что не все слушатели обладают</a:t>
            </a:r>
          </a:p>
          <a:p>
            <a:r>
              <a:rPr lang="ru-RU" sz="2200" dirty="0">
                <a:solidFill>
                  <a:prstClr val="white"/>
                </a:solidFill>
              </a:rPr>
              <a:t>       хорошим слухом</a:t>
            </a:r>
            <a:endParaRPr lang="en-US" sz="2200" dirty="0">
              <a:solidFill>
                <a:prstClr val="white"/>
              </a:solidFill>
            </a:endParaRPr>
          </a:p>
        </p:txBody>
      </p:sp>
      <p:sp>
        <p:nvSpPr>
          <p:cNvPr id="3" name="Rectangle 2"/>
          <p:cNvSpPr/>
          <p:nvPr/>
        </p:nvSpPr>
        <p:spPr>
          <a:xfrm>
            <a:off x="152399" y="3352800"/>
            <a:ext cx="8969829" cy="2646878"/>
          </a:xfrm>
          <a:prstGeom prst="rect">
            <a:avLst/>
          </a:prstGeom>
        </p:spPr>
        <p:txBody>
          <a:bodyPr wrap="square">
            <a:spAutoFit/>
          </a:bodyPr>
          <a:lstStyle/>
          <a:p>
            <a:r>
              <a:rPr lang="ru-RU" sz="2800" dirty="0">
                <a:solidFill>
                  <a:prstClr val="white"/>
                </a:solidFill>
              </a:rPr>
              <a:t>      Темп речи </a:t>
            </a:r>
          </a:p>
          <a:p>
            <a:endParaRPr lang="en-US" sz="2800" dirty="0">
              <a:solidFill>
                <a:prstClr val="white"/>
              </a:solidFill>
            </a:endParaRPr>
          </a:p>
          <a:p>
            <a:r>
              <a:rPr lang="ru-RU" sz="2200" dirty="0">
                <a:solidFill>
                  <a:prstClr val="white"/>
                </a:solidFill>
              </a:rPr>
              <a:t>а.   Темп речи должен быть не быстрым, но и не слишком</a:t>
            </a:r>
          </a:p>
          <a:p>
            <a:r>
              <a:rPr lang="ru-RU" sz="2200" dirty="0">
                <a:solidFill>
                  <a:prstClr val="white"/>
                </a:solidFill>
              </a:rPr>
              <a:t>        медленным.</a:t>
            </a:r>
            <a:endParaRPr lang="en-US" sz="2200" dirty="0">
              <a:solidFill>
                <a:prstClr val="white"/>
              </a:solidFill>
            </a:endParaRPr>
          </a:p>
          <a:p>
            <a:r>
              <a:rPr lang="ru-RU" sz="2200" dirty="0">
                <a:solidFill>
                  <a:prstClr val="white"/>
                </a:solidFill>
              </a:rPr>
              <a:t>б.   Не пренебрегайте паузами! Паузы – эффективное   </a:t>
            </a:r>
          </a:p>
          <a:p>
            <a:r>
              <a:rPr lang="ru-RU" sz="2200" dirty="0">
                <a:solidFill>
                  <a:prstClr val="white"/>
                </a:solidFill>
              </a:rPr>
              <a:t>        риторическое средство, способное привлечь внимание </a:t>
            </a:r>
          </a:p>
          <a:p>
            <a:r>
              <a:rPr lang="ru-RU" sz="2200" dirty="0">
                <a:solidFill>
                  <a:prstClr val="white"/>
                </a:solidFill>
              </a:rPr>
              <a:t>        и даже подчеркнуть  особенно важную мысль</a:t>
            </a:r>
          </a:p>
        </p:txBody>
      </p:sp>
    </p:spTree>
    <p:extLst>
      <p:ext uri="{BB962C8B-B14F-4D97-AF65-F5344CB8AC3E}">
        <p14:creationId xmlns="" xmlns:p14="http://schemas.microsoft.com/office/powerpoint/2010/main" val="51444824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999"/>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999"/>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999"/>
                                          </p:stCondLst>
                                        </p:cTn>
                                        <p:tgtEl>
                                          <p:spTgt spid="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999"/>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99"/>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749"/>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749"/>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74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991600" cy="615553"/>
          </a:xfrm>
          <a:prstGeom prst="rect">
            <a:avLst/>
          </a:prstGeom>
        </p:spPr>
        <p:txBody>
          <a:bodyPr wrap="square">
            <a:spAutoFit/>
          </a:bodyPr>
          <a:lstStyle/>
          <a:p>
            <a:r>
              <a:rPr lang="ru-RU" sz="3400" b="1" dirty="0">
                <a:solidFill>
                  <a:prstClr val="white"/>
                </a:solidFill>
              </a:rPr>
              <a:t>Невербальные средства коммуникации </a:t>
            </a:r>
            <a:endParaRPr lang="en-US" sz="3400" b="1" dirty="0">
              <a:solidFill>
                <a:prstClr val="white"/>
              </a:solidFill>
            </a:endParaRPr>
          </a:p>
        </p:txBody>
      </p:sp>
      <p:sp>
        <p:nvSpPr>
          <p:cNvPr id="3" name="Rectangle 2"/>
          <p:cNvSpPr/>
          <p:nvPr/>
        </p:nvSpPr>
        <p:spPr>
          <a:xfrm>
            <a:off x="3200400" y="1143000"/>
            <a:ext cx="2207656" cy="584775"/>
          </a:xfrm>
          <a:prstGeom prst="rect">
            <a:avLst/>
          </a:prstGeom>
        </p:spPr>
        <p:txBody>
          <a:bodyPr wrap="none">
            <a:spAutoFit/>
          </a:bodyPr>
          <a:lstStyle/>
          <a:p>
            <a:r>
              <a:rPr lang="ru-RU" sz="3200" b="1" u="sng" dirty="0">
                <a:solidFill>
                  <a:prstClr val="white"/>
                </a:solidFill>
              </a:rPr>
              <a:t>Личность</a:t>
            </a:r>
            <a:endParaRPr lang="en-US" sz="3200" b="1" u="sng" dirty="0">
              <a:solidFill>
                <a:prstClr val="white"/>
              </a:solidFill>
            </a:endParaRPr>
          </a:p>
        </p:txBody>
      </p:sp>
      <p:sp>
        <p:nvSpPr>
          <p:cNvPr id="4" name="Rectangle 3"/>
          <p:cNvSpPr/>
          <p:nvPr/>
        </p:nvSpPr>
        <p:spPr>
          <a:xfrm>
            <a:off x="0" y="1727775"/>
            <a:ext cx="9067800" cy="1754326"/>
          </a:xfrm>
          <a:prstGeom prst="rect">
            <a:avLst/>
          </a:prstGeom>
        </p:spPr>
        <p:txBody>
          <a:bodyPr wrap="square">
            <a:spAutoFit/>
          </a:bodyPr>
          <a:lstStyle/>
          <a:p>
            <a:r>
              <a:rPr lang="ru-RU" sz="2400" dirty="0">
                <a:solidFill>
                  <a:prstClr val="white"/>
                </a:solidFill>
              </a:rPr>
              <a:t>1.Внешний вид</a:t>
            </a:r>
          </a:p>
          <a:p>
            <a:endParaRPr lang="en-US" sz="2400" dirty="0">
              <a:solidFill>
                <a:prstClr val="white"/>
              </a:solidFill>
            </a:endParaRPr>
          </a:p>
          <a:p>
            <a:r>
              <a:rPr lang="ru-RU" sz="2000" dirty="0">
                <a:solidFill>
                  <a:prstClr val="white"/>
                </a:solidFill>
              </a:rPr>
              <a:t>   а. Одежда должна соответствовать достоинству церковной кафедры</a:t>
            </a:r>
          </a:p>
          <a:p>
            <a:endParaRPr lang="en-US" sz="2000" dirty="0">
              <a:solidFill>
                <a:prstClr val="white"/>
              </a:solidFill>
            </a:endParaRPr>
          </a:p>
          <a:p>
            <a:r>
              <a:rPr lang="ru-RU" sz="2000" dirty="0">
                <a:solidFill>
                  <a:prstClr val="white"/>
                </a:solidFill>
              </a:rPr>
              <a:t>   б. Прическа проповедника должна быть опрятной</a:t>
            </a:r>
            <a:endParaRPr lang="en-US" sz="2000" dirty="0">
              <a:solidFill>
                <a:prstClr val="white"/>
              </a:solidFill>
            </a:endParaRPr>
          </a:p>
        </p:txBody>
      </p:sp>
      <p:sp>
        <p:nvSpPr>
          <p:cNvPr id="5" name="Rectangle 4"/>
          <p:cNvSpPr/>
          <p:nvPr/>
        </p:nvSpPr>
        <p:spPr>
          <a:xfrm>
            <a:off x="0" y="3962400"/>
            <a:ext cx="9067800" cy="2369880"/>
          </a:xfrm>
          <a:prstGeom prst="rect">
            <a:avLst/>
          </a:prstGeom>
        </p:spPr>
        <p:txBody>
          <a:bodyPr wrap="square">
            <a:spAutoFit/>
          </a:bodyPr>
          <a:lstStyle/>
          <a:p>
            <a:r>
              <a:rPr lang="ru-RU" sz="2400" dirty="0">
                <a:solidFill>
                  <a:prstClr val="white"/>
                </a:solidFill>
              </a:rPr>
              <a:t>2.Зрительный контакт</a:t>
            </a:r>
            <a:r>
              <a:rPr lang="en-US" sz="2400" dirty="0">
                <a:solidFill>
                  <a:prstClr val="white"/>
                </a:solidFill>
              </a:rPr>
              <a:t>    </a:t>
            </a:r>
            <a:r>
              <a:rPr lang="ru-RU" dirty="0">
                <a:solidFill>
                  <a:prstClr val="white"/>
                </a:solidFill>
              </a:rPr>
              <a:t>Деян. 3:4-5</a:t>
            </a:r>
            <a:endParaRPr lang="ru-RU" sz="2400" dirty="0">
              <a:solidFill>
                <a:prstClr val="white"/>
              </a:solidFill>
            </a:endParaRPr>
          </a:p>
          <a:p>
            <a:endParaRPr lang="en-US" sz="2400" dirty="0">
              <a:solidFill>
                <a:prstClr val="white"/>
              </a:solidFill>
            </a:endParaRPr>
          </a:p>
          <a:p>
            <a:r>
              <a:rPr lang="ru-RU" sz="2000" dirty="0">
                <a:solidFill>
                  <a:prstClr val="white"/>
                </a:solidFill>
              </a:rPr>
              <a:t>   а.  Слушатели ждут его</a:t>
            </a:r>
          </a:p>
          <a:p>
            <a:endParaRPr lang="en-US" sz="2000" dirty="0">
              <a:solidFill>
                <a:prstClr val="white"/>
              </a:solidFill>
            </a:endParaRPr>
          </a:p>
          <a:p>
            <a:r>
              <a:rPr lang="ru-RU" sz="2000" dirty="0">
                <a:solidFill>
                  <a:prstClr val="white"/>
                </a:solidFill>
              </a:rPr>
              <a:t>   б.  Остерегайтесь смотреть поверх голов слушателей</a:t>
            </a:r>
          </a:p>
          <a:p>
            <a:endParaRPr lang="en-US" sz="2000" dirty="0">
              <a:solidFill>
                <a:prstClr val="white"/>
              </a:solidFill>
            </a:endParaRPr>
          </a:p>
          <a:p>
            <a:r>
              <a:rPr lang="ru-RU" sz="2000" dirty="0">
                <a:solidFill>
                  <a:prstClr val="white"/>
                </a:solidFill>
              </a:rPr>
              <a:t>   в.  Не нужно так же смотреть всегда на одно или несколько лиц</a:t>
            </a:r>
            <a:endParaRPr lang="en-US" sz="2000" dirty="0">
              <a:solidFill>
                <a:prstClr val="white"/>
              </a:solidFill>
            </a:endParaRPr>
          </a:p>
        </p:txBody>
      </p:sp>
    </p:spTree>
    <p:extLst>
      <p:ext uri="{BB962C8B-B14F-4D97-AF65-F5344CB8AC3E}">
        <p14:creationId xmlns="" xmlns:p14="http://schemas.microsoft.com/office/powerpoint/2010/main" val="347871169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2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2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p:cTn id="4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p:cTn id="5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2" end="2"/>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 calcmode="lin" valueType="num">
                                      <p:cBhvr>
                                        <p:cTn id="5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4" end="4"/>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 calcmode="lin" valueType="num">
                                      <p:cBhvr>
                                        <p:cTn id="6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6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2013372"/>
          </a:xfrm>
          <a:prstGeom prst="rect">
            <a:avLst/>
          </a:prstGeom>
        </p:spPr>
        <p:txBody>
          <a:bodyPr wrap="square">
            <a:spAutoFit/>
          </a:bodyPr>
          <a:lstStyle/>
          <a:p>
            <a:pPr marL="182880"/>
            <a:r>
              <a:rPr lang="ru-RU" sz="2800" dirty="0">
                <a:solidFill>
                  <a:prstClr val="white"/>
                </a:solidFill>
              </a:rPr>
              <a:t>3.</a:t>
            </a:r>
            <a:r>
              <a:rPr lang="en-US" sz="2800" dirty="0">
                <a:solidFill>
                  <a:prstClr val="white"/>
                </a:solidFill>
              </a:rPr>
              <a:t> </a:t>
            </a:r>
            <a:r>
              <a:rPr lang="ru-RU" sz="2800" dirty="0">
                <a:solidFill>
                  <a:prstClr val="white"/>
                </a:solidFill>
              </a:rPr>
              <a:t>Эмоции</a:t>
            </a:r>
            <a:r>
              <a:rPr lang="ru-RU" sz="2000" dirty="0">
                <a:solidFill>
                  <a:prstClr val="white"/>
                </a:solidFill>
              </a:rPr>
              <a:t>    1Пар.16:27</a:t>
            </a:r>
            <a:endParaRPr lang="ru-RU" sz="2800" dirty="0">
              <a:solidFill>
                <a:prstClr val="white"/>
              </a:solidFill>
            </a:endParaRPr>
          </a:p>
          <a:p>
            <a:pPr>
              <a:spcBef>
                <a:spcPts val="100"/>
              </a:spcBef>
            </a:pPr>
            <a:endParaRPr lang="en-US" sz="2400" dirty="0">
              <a:solidFill>
                <a:prstClr val="white"/>
              </a:solidFill>
            </a:endParaRPr>
          </a:p>
          <a:p>
            <a:pPr marL="182880"/>
            <a:r>
              <a:rPr lang="ru-RU" dirty="0">
                <a:solidFill>
                  <a:prstClr val="white"/>
                </a:solidFill>
              </a:rPr>
              <a:t>  </a:t>
            </a:r>
            <a:r>
              <a:rPr lang="en-US" dirty="0">
                <a:solidFill>
                  <a:prstClr val="white"/>
                </a:solidFill>
              </a:rPr>
              <a:t> </a:t>
            </a:r>
            <a:r>
              <a:rPr lang="ru-RU" dirty="0">
                <a:solidFill>
                  <a:prstClr val="white"/>
                </a:solidFill>
              </a:rPr>
              <a:t> </a:t>
            </a:r>
            <a:r>
              <a:rPr lang="ru-RU" sz="2000" dirty="0">
                <a:solidFill>
                  <a:prstClr val="white"/>
                </a:solidFill>
              </a:rPr>
              <a:t>а. </a:t>
            </a:r>
            <a:r>
              <a:rPr lang="ru-RU" sz="2400" dirty="0">
                <a:solidFill>
                  <a:prstClr val="white"/>
                </a:solidFill>
              </a:rPr>
              <a:t>Отсутствие эмоций – ошибка</a:t>
            </a:r>
          </a:p>
          <a:p>
            <a:pPr marL="182880"/>
            <a:endParaRPr lang="en-US" sz="2400" dirty="0">
              <a:solidFill>
                <a:prstClr val="white"/>
              </a:solidFill>
            </a:endParaRPr>
          </a:p>
          <a:p>
            <a:pPr marL="182880"/>
            <a:r>
              <a:rPr lang="ru-RU" sz="2400" dirty="0">
                <a:solidFill>
                  <a:prstClr val="white"/>
                </a:solidFill>
              </a:rPr>
              <a:t>  </a:t>
            </a:r>
            <a:r>
              <a:rPr lang="en-US" sz="2400" dirty="0">
                <a:solidFill>
                  <a:prstClr val="white"/>
                </a:solidFill>
              </a:rPr>
              <a:t> </a:t>
            </a:r>
            <a:r>
              <a:rPr lang="ru-RU" sz="2400" dirty="0">
                <a:solidFill>
                  <a:prstClr val="white"/>
                </a:solidFill>
              </a:rPr>
              <a:t>б. Избыток эмоций – не меньшая ошибка</a:t>
            </a:r>
            <a:endParaRPr lang="en-US" sz="2400" dirty="0">
              <a:solidFill>
                <a:prstClr val="white"/>
              </a:solidFill>
            </a:endParaRPr>
          </a:p>
        </p:txBody>
      </p:sp>
      <p:sp>
        <p:nvSpPr>
          <p:cNvPr id="3" name="Rectangle 2"/>
          <p:cNvSpPr/>
          <p:nvPr/>
        </p:nvSpPr>
        <p:spPr>
          <a:xfrm>
            <a:off x="0" y="3505200"/>
            <a:ext cx="5943600" cy="2369880"/>
          </a:xfrm>
          <a:prstGeom prst="rect">
            <a:avLst/>
          </a:prstGeom>
        </p:spPr>
        <p:txBody>
          <a:bodyPr wrap="square">
            <a:spAutoFit/>
          </a:bodyPr>
          <a:lstStyle/>
          <a:p>
            <a:r>
              <a:rPr lang="en-US" sz="2400" dirty="0">
                <a:solidFill>
                  <a:prstClr val="white"/>
                </a:solidFill>
              </a:rPr>
              <a:t>    </a:t>
            </a:r>
            <a:r>
              <a:rPr lang="ru-RU" sz="2800" dirty="0">
                <a:solidFill>
                  <a:prstClr val="white"/>
                </a:solidFill>
              </a:rPr>
              <a:t>4.</a:t>
            </a:r>
            <a:r>
              <a:rPr lang="en-US" sz="2800" dirty="0">
                <a:solidFill>
                  <a:prstClr val="white"/>
                </a:solidFill>
              </a:rPr>
              <a:t> </a:t>
            </a:r>
            <a:r>
              <a:rPr lang="ru-RU" sz="2800" dirty="0">
                <a:solidFill>
                  <a:prstClr val="white"/>
                </a:solidFill>
              </a:rPr>
              <a:t>Мимика</a:t>
            </a:r>
            <a:r>
              <a:rPr lang="en-US" sz="2800" dirty="0">
                <a:solidFill>
                  <a:prstClr val="white"/>
                </a:solidFill>
              </a:rPr>
              <a:t>   </a:t>
            </a:r>
            <a:r>
              <a:rPr lang="ru-RU" sz="2000" dirty="0">
                <a:solidFill>
                  <a:prstClr val="white"/>
                </a:solidFill>
              </a:rPr>
              <a:t>Неем.2:1-2</a:t>
            </a:r>
            <a:endParaRPr lang="ru-RU" sz="2400" dirty="0">
              <a:solidFill>
                <a:prstClr val="white"/>
              </a:solidFill>
            </a:endParaRPr>
          </a:p>
          <a:p>
            <a:endParaRPr lang="en-US" sz="2400" dirty="0">
              <a:solidFill>
                <a:prstClr val="white"/>
              </a:solidFill>
            </a:endParaRPr>
          </a:p>
          <a:p>
            <a:r>
              <a:rPr lang="ru-RU" sz="2000" dirty="0">
                <a:solidFill>
                  <a:prstClr val="white"/>
                </a:solidFill>
              </a:rPr>
              <a:t>   </a:t>
            </a:r>
            <a:r>
              <a:rPr lang="en-US" sz="2000" dirty="0">
                <a:solidFill>
                  <a:prstClr val="white"/>
                </a:solidFill>
              </a:rPr>
              <a:t>     </a:t>
            </a:r>
            <a:r>
              <a:rPr lang="ru-RU" sz="2400" dirty="0">
                <a:solidFill>
                  <a:prstClr val="white"/>
                </a:solidFill>
              </a:rPr>
              <a:t>а. Должна быть естественной</a:t>
            </a:r>
          </a:p>
          <a:p>
            <a:pPr marL="457200" indent="-457200">
              <a:buFontTx/>
              <a:buAutoNum type="alphaLcPeriod"/>
            </a:pPr>
            <a:endParaRPr lang="en-US" sz="2400" dirty="0">
              <a:solidFill>
                <a:prstClr val="white"/>
              </a:solidFill>
            </a:endParaRPr>
          </a:p>
          <a:p>
            <a:r>
              <a:rPr lang="ru-RU" sz="2400" dirty="0">
                <a:solidFill>
                  <a:prstClr val="white"/>
                </a:solidFill>
              </a:rPr>
              <a:t>   </a:t>
            </a:r>
            <a:r>
              <a:rPr lang="en-US" sz="2400" dirty="0">
                <a:solidFill>
                  <a:prstClr val="white"/>
                </a:solidFill>
              </a:rPr>
              <a:t>     </a:t>
            </a:r>
            <a:r>
              <a:rPr lang="ru-RU" sz="2400" dirty="0">
                <a:solidFill>
                  <a:prstClr val="white"/>
                </a:solidFill>
              </a:rPr>
              <a:t>б. Избегайте слишком активной   </a:t>
            </a:r>
          </a:p>
          <a:p>
            <a:r>
              <a:rPr lang="ru-RU" sz="2400" dirty="0">
                <a:solidFill>
                  <a:prstClr val="white"/>
                </a:solidFill>
              </a:rPr>
              <a:t>             мимики</a:t>
            </a:r>
            <a:endParaRPr lang="en-US" sz="2400" dirty="0">
              <a:solidFill>
                <a:prstClr val="white"/>
              </a:solidFill>
            </a:endParaRPr>
          </a:p>
        </p:txBody>
      </p:sp>
      <p:sp>
        <p:nvSpPr>
          <p:cNvPr id="4" name="Rectangle 3"/>
          <p:cNvSpPr/>
          <p:nvPr/>
        </p:nvSpPr>
        <p:spPr>
          <a:xfrm>
            <a:off x="-76200" y="3733800"/>
            <a:ext cx="9144000" cy="461665"/>
          </a:xfrm>
          <a:prstGeom prst="rect">
            <a:avLst/>
          </a:prstGeom>
        </p:spPr>
        <p:txBody>
          <a:bodyPr wrap="square">
            <a:spAutoFit/>
          </a:bodyPr>
          <a:lstStyle/>
          <a:p>
            <a:r>
              <a:rPr lang="ru-RU" sz="2400" dirty="0">
                <a:solidFill>
                  <a:prstClr val="white"/>
                </a:solidFill>
              </a:rPr>
              <a:t> </a:t>
            </a:r>
            <a:endParaRPr lang="en-US" sz="2000" dirty="0">
              <a:solidFill>
                <a:prstClr val="white"/>
              </a:solidFill>
            </a:endParaRPr>
          </a:p>
        </p:txBody>
      </p:sp>
      <p:pic>
        <p:nvPicPr>
          <p:cNvPr id="1026" name="Picture 2" descr="C:\Users\Sergey K\Pictures\preview-170x13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62386" y="2165772"/>
            <a:ext cx="2719614" cy="21491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0394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5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500"/>
                                        <p:tgtEl>
                                          <p:spTgt spid="2">
                                            <p:txEl>
                                              <p:pRg st="2" end="2"/>
                                            </p:txEl>
                                          </p:spTgt>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1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4" dur="15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5" dur="1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1000" fill="hold"/>
                                        <p:tgtEl>
                                          <p:spTgt spid="1026"/>
                                        </p:tgtEl>
                                        <p:attrNameLst>
                                          <p:attrName>ppt_w</p:attrName>
                                        </p:attrNameLst>
                                      </p:cBhvr>
                                      <p:tavLst>
                                        <p:tav tm="0">
                                          <p:val>
                                            <p:fltVal val="0"/>
                                          </p:val>
                                        </p:tav>
                                        <p:tav tm="100000">
                                          <p:val>
                                            <p:strVal val="#ppt_w"/>
                                          </p:val>
                                        </p:tav>
                                      </p:tavLst>
                                    </p:anim>
                                    <p:anim calcmode="lin" valueType="num">
                                      <p:cBhvr>
                                        <p:cTn id="31" dur="1000" fill="hold"/>
                                        <p:tgtEl>
                                          <p:spTgt spid="1026"/>
                                        </p:tgtEl>
                                        <p:attrNameLst>
                                          <p:attrName>ppt_h</p:attrName>
                                        </p:attrNameLst>
                                      </p:cBhvr>
                                      <p:tavLst>
                                        <p:tav tm="0">
                                          <p:val>
                                            <p:fltVal val="0"/>
                                          </p:val>
                                        </p:tav>
                                        <p:tav tm="100000">
                                          <p:val>
                                            <p:strVal val="#ppt_h"/>
                                          </p:val>
                                        </p:tav>
                                      </p:tavLst>
                                    </p:anim>
                                    <p:animEffect transition="in" filter="fade">
                                      <p:cBhvr>
                                        <p:cTn id="32" dur="1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0" dur="1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6"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7"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8" dur="1500"/>
                                        <p:tgtEl>
                                          <p:spTgt spid="3">
                                            <p:txEl>
                                              <p:pRg st="2" end="2"/>
                                            </p:txEl>
                                          </p:spTgt>
                                        </p:tgtEl>
                                      </p:cBhvr>
                                    </p:animEffect>
                                  </p:childTnLst>
                                </p:cTn>
                              </p:par>
                            </p:childTnLst>
                          </p:cTn>
                        </p:par>
                        <p:par>
                          <p:cTn id="49" fill="hold">
                            <p:stCondLst>
                              <p:cond delay="1500"/>
                            </p:stCondLst>
                            <p:childTnLst>
                              <p:par>
                                <p:cTn id="50" presetID="31" presetClass="entr" presetSubtype="0" fill="hold"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1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3" dur="1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4" dur="1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5" dur="1500"/>
                                        <p:tgtEl>
                                          <p:spTgt spid="3">
                                            <p:txEl>
                                              <p:pRg st="4" end="4"/>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0"/>
            <a:ext cx="9144000" cy="5016758"/>
          </a:xfrm>
          <a:prstGeom prst="rect">
            <a:avLst/>
          </a:prstGeom>
        </p:spPr>
        <p:txBody>
          <a:bodyPr wrap="square">
            <a:spAutoFit/>
          </a:bodyPr>
          <a:lstStyle/>
          <a:p>
            <a:r>
              <a:rPr lang="en-US" sz="3200" dirty="0">
                <a:solidFill>
                  <a:prstClr val="white"/>
                </a:solidFill>
              </a:rPr>
              <a:t>    </a:t>
            </a:r>
            <a:r>
              <a:rPr lang="ru-RU" sz="3200" dirty="0">
                <a:solidFill>
                  <a:prstClr val="white"/>
                </a:solidFill>
              </a:rPr>
              <a:t>5.Жесты</a:t>
            </a:r>
            <a:r>
              <a:rPr lang="ru-RU" sz="2400" dirty="0">
                <a:solidFill>
                  <a:prstClr val="white"/>
                </a:solidFill>
              </a:rPr>
              <a:t>       Деян.13:16</a:t>
            </a:r>
            <a:endParaRPr lang="ru-RU" sz="3200" dirty="0">
              <a:solidFill>
                <a:prstClr val="white"/>
              </a:solidFill>
            </a:endParaRPr>
          </a:p>
          <a:p>
            <a:endParaRPr lang="en-US" sz="2400" dirty="0">
              <a:solidFill>
                <a:prstClr val="white"/>
              </a:solidFill>
            </a:endParaRPr>
          </a:p>
          <a:p>
            <a:endParaRPr lang="en-US" sz="2400" dirty="0">
              <a:solidFill>
                <a:prstClr val="white"/>
              </a:solidFill>
            </a:endParaRPr>
          </a:p>
          <a:p>
            <a:r>
              <a:rPr lang="ru-RU" sz="2000" dirty="0">
                <a:solidFill>
                  <a:prstClr val="white"/>
                </a:solidFill>
              </a:rPr>
              <a:t>  </a:t>
            </a:r>
            <a:r>
              <a:rPr lang="en-US" sz="2000" dirty="0">
                <a:solidFill>
                  <a:prstClr val="white"/>
                </a:solidFill>
              </a:rPr>
              <a:t>       </a:t>
            </a:r>
            <a:r>
              <a:rPr lang="ru-RU" sz="2000" dirty="0">
                <a:solidFill>
                  <a:prstClr val="white"/>
                </a:solidFill>
              </a:rPr>
              <a:t> </a:t>
            </a:r>
            <a:r>
              <a:rPr lang="ru-RU" sz="2400" dirty="0">
                <a:solidFill>
                  <a:prstClr val="white"/>
                </a:solidFill>
              </a:rPr>
              <a:t>а. Жесты тоже должны быть естественными</a:t>
            </a:r>
          </a:p>
          <a:p>
            <a:endParaRPr lang="en-US" sz="2400" dirty="0">
              <a:solidFill>
                <a:prstClr val="white"/>
              </a:solidFill>
            </a:endParaRPr>
          </a:p>
          <a:p>
            <a:r>
              <a:rPr lang="ru-RU" sz="2400" dirty="0">
                <a:solidFill>
                  <a:prstClr val="white"/>
                </a:solidFill>
              </a:rPr>
              <a:t>   </a:t>
            </a:r>
            <a:r>
              <a:rPr lang="en-US" sz="2400" dirty="0">
                <a:solidFill>
                  <a:prstClr val="white"/>
                </a:solidFill>
              </a:rPr>
              <a:t>     </a:t>
            </a:r>
            <a:r>
              <a:rPr lang="ru-RU" sz="2400" dirty="0">
                <a:solidFill>
                  <a:prstClr val="white"/>
                </a:solidFill>
              </a:rPr>
              <a:t>б. Избегайте угрожающих жестов</a:t>
            </a:r>
          </a:p>
          <a:p>
            <a:endParaRPr lang="en-US" sz="2400" dirty="0">
              <a:solidFill>
                <a:prstClr val="white"/>
              </a:solidFill>
            </a:endParaRPr>
          </a:p>
          <a:p>
            <a:r>
              <a:rPr lang="ru-RU" sz="2400" dirty="0">
                <a:solidFill>
                  <a:prstClr val="white"/>
                </a:solidFill>
              </a:rPr>
              <a:t>   </a:t>
            </a:r>
            <a:r>
              <a:rPr lang="en-US" sz="2400" dirty="0">
                <a:solidFill>
                  <a:prstClr val="white"/>
                </a:solidFill>
              </a:rPr>
              <a:t>      </a:t>
            </a:r>
            <a:r>
              <a:rPr lang="ru-RU" sz="2400" dirty="0">
                <a:solidFill>
                  <a:prstClr val="white"/>
                </a:solidFill>
              </a:rPr>
              <a:t>в. Полная неподвижность тоже может препятствовать      </a:t>
            </a:r>
          </a:p>
          <a:p>
            <a:r>
              <a:rPr lang="ru-RU" sz="2400" dirty="0">
                <a:solidFill>
                  <a:prstClr val="white"/>
                </a:solidFill>
              </a:rPr>
              <a:t>             эффективной передаче Божьей вести</a:t>
            </a:r>
            <a:endParaRPr lang="en-US" sz="2400" dirty="0">
              <a:solidFill>
                <a:prstClr val="white"/>
              </a:solidFill>
            </a:endParaRPr>
          </a:p>
          <a:p>
            <a:endParaRPr lang="en-US" sz="2400" dirty="0">
              <a:solidFill>
                <a:prstClr val="white"/>
              </a:solidFill>
            </a:endParaRPr>
          </a:p>
          <a:p>
            <a:r>
              <a:rPr lang="ru-RU" sz="2400" dirty="0">
                <a:solidFill>
                  <a:prstClr val="white"/>
                </a:solidFill>
              </a:rPr>
              <a:t>   </a:t>
            </a:r>
            <a:r>
              <a:rPr lang="en-US" sz="2400" dirty="0">
                <a:solidFill>
                  <a:prstClr val="white"/>
                </a:solidFill>
              </a:rPr>
              <a:t>       </a:t>
            </a:r>
            <a:r>
              <a:rPr lang="ru-RU" sz="2400" dirty="0">
                <a:solidFill>
                  <a:prstClr val="white"/>
                </a:solidFill>
              </a:rPr>
              <a:t>г. Следует помнить, что недостаток      </a:t>
            </a:r>
          </a:p>
          <a:p>
            <a:r>
              <a:rPr lang="ru-RU" sz="2400" dirty="0">
                <a:solidFill>
                  <a:prstClr val="white"/>
                </a:solidFill>
              </a:rPr>
              <a:t>              жестов воспринимается легче,</a:t>
            </a:r>
          </a:p>
          <a:p>
            <a:r>
              <a:rPr lang="ru-RU" sz="2400" dirty="0">
                <a:solidFill>
                  <a:prstClr val="white"/>
                </a:solidFill>
              </a:rPr>
              <a:t>               чем избыток	</a:t>
            </a:r>
            <a:endParaRPr lang="en-US" sz="2400" dirty="0">
              <a:solidFill>
                <a:prstClr val="white"/>
              </a:solidFill>
            </a:endParaRPr>
          </a:p>
        </p:txBody>
      </p:sp>
      <p:pic>
        <p:nvPicPr>
          <p:cNvPr id="2050" name="Picture 2" descr="C:\Users\Sergey K\Pictures\гомилетика.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999" y="4267200"/>
            <a:ext cx="3066143" cy="22996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334669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5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1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4" dur="15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5" dur="15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6" dur="1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1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2" dur="1500" fill="hold"/>
                                        <p:tgtEl>
                                          <p:spTgt spid="2">
                                            <p:txEl>
                                              <p:pRg st="7" end="7"/>
                                            </p:txEl>
                                          </p:spTgt>
                                        </p:tgtEl>
                                        <p:attrNameLst>
                                          <p:attrName>ppt_h</p:attrName>
                                        </p:attrNameLst>
                                      </p:cBhvr>
                                      <p:tavLst>
                                        <p:tav tm="0">
                                          <p:val>
                                            <p:fltVal val="0"/>
                                          </p:val>
                                        </p:tav>
                                        <p:tav tm="100000">
                                          <p:val>
                                            <p:strVal val="#ppt_h"/>
                                          </p:val>
                                        </p:tav>
                                      </p:tavLst>
                                    </p:anim>
                                    <p:anim calcmode="lin" valueType="num">
                                      <p:cBhvr>
                                        <p:cTn id="33" dur="15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34" dur="1500"/>
                                        <p:tgtEl>
                                          <p:spTgt spid="2">
                                            <p:txEl>
                                              <p:pRg st="7" end="7"/>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1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8" dur="1500" fill="hold"/>
                                        <p:tgtEl>
                                          <p:spTgt spid="2">
                                            <p:txEl>
                                              <p:pRg st="8" end="8"/>
                                            </p:txEl>
                                          </p:spTgt>
                                        </p:tgtEl>
                                        <p:attrNameLst>
                                          <p:attrName>ppt_h</p:attrName>
                                        </p:attrNameLst>
                                      </p:cBhvr>
                                      <p:tavLst>
                                        <p:tav tm="0">
                                          <p:val>
                                            <p:fltVal val="0"/>
                                          </p:val>
                                        </p:tav>
                                        <p:tav tm="100000">
                                          <p:val>
                                            <p:strVal val="#ppt_h"/>
                                          </p:val>
                                        </p:tav>
                                      </p:tavLst>
                                    </p:anim>
                                    <p:anim calcmode="lin" valueType="num">
                                      <p:cBhvr>
                                        <p:cTn id="39" dur="15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0" dur="1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p:cTn id="45" dur="1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6" dur="15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47" dur="15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48" dur="1500"/>
                                        <p:tgtEl>
                                          <p:spTgt spid="2">
                                            <p:txEl>
                                              <p:pRg st="10" end="10"/>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p:cTn id="51" dur="1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52" dur="15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53" dur="15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54" dur="1500"/>
                                        <p:tgtEl>
                                          <p:spTgt spid="2">
                                            <p:txEl>
                                              <p:pRg st="11" end="11"/>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p:cTn id="57" dur="1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58" dur="15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59" dur="15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60" dur="1500"/>
                                        <p:tgtEl>
                                          <p:spTgt spid="2">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p:cTn id="65" dur="1000" fill="hold"/>
                                        <p:tgtEl>
                                          <p:spTgt spid="2050"/>
                                        </p:tgtEl>
                                        <p:attrNameLst>
                                          <p:attrName>ppt_w</p:attrName>
                                        </p:attrNameLst>
                                      </p:cBhvr>
                                      <p:tavLst>
                                        <p:tav tm="0">
                                          <p:val>
                                            <p:fltVal val="0"/>
                                          </p:val>
                                        </p:tav>
                                        <p:tav tm="100000">
                                          <p:val>
                                            <p:strVal val="#ppt_w"/>
                                          </p:val>
                                        </p:tav>
                                      </p:tavLst>
                                    </p:anim>
                                    <p:anim calcmode="lin" valueType="num">
                                      <p:cBhvr>
                                        <p:cTn id="66" dur="1000" fill="hold"/>
                                        <p:tgtEl>
                                          <p:spTgt spid="2050"/>
                                        </p:tgtEl>
                                        <p:attrNameLst>
                                          <p:attrName>ppt_h</p:attrName>
                                        </p:attrNameLst>
                                      </p:cBhvr>
                                      <p:tavLst>
                                        <p:tav tm="0">
                                          <p:val>
                                            <p:fltVal val="0"/>
                                          </p:val>
                                        </p:tav>
                                        <p:tav tm="100000">
                                          <p:val>
                                            <p:strVal val="#ppt_h"/>
                                          </p:val>
                                        </p:tav>
                                      </p:tavLst>
                                    </p:anim>
                                    <p:animEffect transition="in" filter="fade">
                                      <p:cBhvr>
                                        <p:cTn id="6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3810000"/>
          </a:xfrm>
        </p:spPr>
        <p:txBody>
          <a:bodyPr>
            <a:normAutofit/>
          </a:bodyPr>
          <a:lstStyle/>
          <a:p>
            <a:pPr marL="18288" indent="0" algn="ctr">
              <a:buNone/>
            </a:pPr>
            <a:r>
              <a:rPr lang="ru-RU" sz="4000" b="1" dirty="0"/>
              <a:t>Старайся представить себя Богу достойным, делателем неукоризненным, верно преподающим слово истины. </a:t>
            </a:r>
            <a:endParaRPr lang="en-US" sz="4000" b="1" dirty="0"/>
          </a:p>
          <a:p>
            <a:pPr algn="ctr"/>
            <a:endParaRPr lang="en-US" dirty="0"/>
          </a:p>
        </p:txBody>
      </p:sp>
      <p:sp>
        <p:nvSpPr>
          <p:cNvPr id="3" name="Title 2"/>
          <p:cNvSpPr>
            <a:spLocks noGrp="1"/>
          </p:cNvSpPr>
          <p:nvPr>
            <p:ph type="title"/>
          </p:nvPr>
        </p:nvSpPr>
        <p:spPr>
          <a:xfrm>
            <a:off x="6019800" y="4572000"/>
            <a:ext cx="2956560" cy="914400"/>
          </a:xfrm>
        </p:spPr>
        <p:txBody>
          <a:bodyPr/>
          <a:lstStyle/>
          <a:p>
            <a:r>
              <a:rPr lang="en-US" sz="3600" dirty="0" smtClean="0"/>
              <a:t>2 </a:t>
            </a:r>
            <a:r>
              <a:rPr lang="ru-RU" sz="3600" dirty="0" smtClean="0"/>
              <a:t>Тим. 2:15</a:t>
            </a:r>
            <a:endParaRPr lang="en-US" sz="3600" dirty="0"/>
          </a:p>
        </p:txBody>
      </p:sp>
    </p:spTree>
    <p:extLst>
      <p:ext uri="{BB962C8B-B14F-4D97-AF65-F5344CB8AC3E}">
        <p14:creationId xmlns="" xmlns:p14="http://schemas.microsoft.com/office/powerpoint/2010/main" val="10763329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5000"/>
                                  </p:stCondLst>
                                  <p:iterate type="lt">
                                    <p:tmPct val="4000"/>
                                  </p:iterate>
                                  <p:childTnLst>
                                    <p:set>
                                      <p:cBhvr override="childStyle">
                                        <p:cTn id="6" dur="1500" fill="hold"/>
                                        <p:tgtEl>
                                          <p:spTgt spid="2">
                                            <p:txEl>
                                              <p:pRg st="0" end="0"/>
                                            </p:txEl>
                                          </p:spTgt>
                                        </p:tgtEl>
                                        <p:attrNameLst>
                                          <p:attrName>style.textDecorationUnderline</p:attrName>
                                        </p:attrNameLst>
                                      </p:cBhvr>
                                      <p:to>
                                        <p:strVal val="true"/>
                                      </p:to>
                                    </p:set>
                                  </p:childTnLst>
                                </p:cTn>
                              </p:par>
                            </p:childTnLst>
                          </p:cTn>
                        </p:par>
                        <p:par>
                          <p:cTn id="7" fill="hold">
                            <p:stCondLst>
                              <p:cond delay="11780"/>
                            </p:stCondLst>
                            <p:childTnLst>
                              <p:par>
                                <p:cTn id="8" presetID="26" presetClass="emph" presetSubtype="0" fill="hold" grpId="0" nodeType="afterEffect">
                                  <p:stCondLst>
                                    <p:cond delay="1000"/>
                                  </p:stCondLst>
                                  <p:childTnLst>
                                    <p:animEffect transition="out" filter="fade">
                                      <p:cBhvr>
                                        <p:cTn id="9" dur="1000" tmFilter="0, 0; .2, .5; .8, .5; 1, 0"/>
                                        <p:tgtEl>
                                          <p:spTgt spid="3"/>
                                        </p:tgtEl>
                                      </p:cBhvr>
                                    </p:animEffect>
                                    <p:animScale>
                                      <p:cBhvr>
                                        <p:cTn id="10"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38400"/>
            <a:ext cx="8458200" cy="838200"/>
          </a:xfrm>
        </p:spPr>
        <p:txBody>
          <a:bodyPr>
            <a:normAutofit fontScale="90000"/>
          </a:bodyPr>
          <a:lstStyle/>
          <a:p>
            <a:r>
              <a:rPr lang="en-US" dirty="0"/>
              <a:t/>
            </a:r>
            <a:br>
              <a:rPr lang="en-US" dirty="0"/>
            </a:br>
            <a:r>
              <a:rPr lang="en-US" b="1" dirty="0" smtClean="0"/>
              <a:t> </a:t>
            </a:r>
            <a:r>
              <a:rPr lang="en-US" sz="5300" b="1" spc="0" dirty="0" smtClean="0"/>
              <a:t>Служение проповедника</a:t>
            </a:r>
            <a:endParaRPr lang="en-US" spc="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082072996"/>
      </p:ext>
    </p:extLst>
  </p:cSld>
  <p:clrMapOvr>
    <a:masterClrMapping/>
  </p:clrMapOvr>
  <p:transition spd="slow">
    <p:pull dir="r"/>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2.xml.rels><?xml version="1.0" encoding="UTF-8" standalone="yes"?>
<Relationships xmlns="http://schemas.openxmlformats.org/package/2006/relationships"><Relationship Id="rId1" Type="http://schemas.openxmlformats.org/officeDocument/2006/relationships/image" Target="../media/image12.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15.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12.xml><?xml version="1.0" encoding="utf-8"?>
<a:theme xmlns:a="http://schemas.openxmlformats.org/drawingml/2006/main" name="1_Elementa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3.xml><?xml version="1.0" encoding="utf-8"?>
<a:theme xmlns:a="http://schemas.openxmlformats.org/drawingml/2006/main" name="1_Foundr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4.xml><?xml version="1.0" encoding="utf-8"?>
<a:theme xmlns:a="http://schemas.openxmlformats.org/drawingml/2006/main" name="Trek">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5.xml><?xml version="1.0" encoding="utf-8"?>
<a:theme xmlns:a="http://schemas.openxmlformats.org/drawingml/2006/main" name="2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1_Pap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9.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10.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6.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3.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4.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5.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6.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7.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8.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9.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otalTime>194</TotalTime>
  <Words>4029</Words>
  <Application>Microsoft Office PowerPoint</Application>
  <PresentationFormat>On-screen Show (4:3)</PresentationFormat>
  <Paragraphs>640</Paragraphs>
  <Slides>88</Slides>
  <Notes>1</Notes>
  <HiddenSlides>0</HiddenSlides>
  <MMClips>0</MMClips>
  <ScaleCrop>false</ScaleCrop>
  <HeadingPairs>
    <vt:vector size="4" baseType="variant">
      <vt:variant>
        <vt:lpstr>Theme</vt:lpstr>
      </vt:variant>
      <vt:variant>
        <vt:i4>15</vt:i4>
      </vt:variant>
      <vt:variant>
        <vt:lpstr>Slide Titles</vt:lpstr>
      </vt:variant>
      <vt:variant>
        <vt:i4>88</vt:i4>
      </vt:variant>
    </vt:vector>
  </HeadingPairs>
  <TitlesOfParts>
    <vt:vector size="103" baseType="lpstr">
      <vt:lpstr>Office Theme</vt:lpstr>
      <vt:lpstr>Flow</vt:lpstr>
      <vt:lpstr>Origin</vt:lpstr>
      <vt:lpstr>Apex</vt:lpstr>
      <vt:lpstr>Foundry</vt:lpstr>
      <vt:lpstr>Technic</vt:lpstr>
      <vt:lpstr>1_Paper</vt:lpstr>
      <vt:lpstr>Mylar</vt:lpstr>
      <vt:lpstr>Pushpin</vt:lpstr>
      <vt:lpstr>Elemental</vt:lpstr>
      <vt:lpstr>Horizon</vt:lpstr>
      <vt:lpstr>1_Elemental</vt:lpstr>
      <vt:lpstr>1_Foundry</vt:lpstr>
      <vt:lpstr>Trek</vt:lpstr>
      <vt:lpstr>2_Elemental</vt:lpstr>
      <vt:lpstr>ГОМИЛЕТИКА</vt:lpstr>
      <vt:lpstr>Slide 2</vt:lpstr>
      <vt:lpstr>Slide 3</vt:lpstr>
      <vt:lpstr>Slide 4</vt:lpstr>
      <vt:lpstr>Slide 5</vt:lpstr>
      <vt:lpstr>Личность проповедника    I.   Взаимоотношения с Богом и людьми.    1. Проповедник должен быть возрожденным христианином. 1Иоан.5:1;   2. Мир с Богом.               3. Мир с окружающими. 1Фес.5:13; Рим.12:18;  </vt:lpstr>
      <vt:lpstr>II. Важные внутренние качества проповедника. 1. Знание Слова Божия по смыслу и содержанию     Два метода исследования Слова Божия:   а) чтение Священного Писания по порядку;   б) изучение Писания по темам;    2. Знание Бога  лично. Гал.4:9; Еф.4:20-24; 1Кор.15:34. 3.Примерная благочестивая жизнь. 1Тим.4:12. 4.Доступность и приветливость. 2Тим.2:24. 5.Чувство ответственности. Ис.6:8. 6.Дисциплинированность. 1Кор.14:33. - к себе быть более строгим, нежели к ближним; - с ответственностью относиться ко времени.  Еф.5:15-16.  </vt:lpstr>
      <vt:lpstr>III.  Важные внешние качества проповедника.</vt:lpstr>
      <vt:lpstr>  Служение проповедника</vt:lpstr>
      <vt:lpstr>Видимое служение</vt:lpstr>
      <vt:lpstr>Невидимое служение</vt:lpstr>
      <vt:lpstr>Сущность служения проповедью</vt:lpstr>
      <vt:lpstr>Чем проповедование не является</vt:lpstr>
      <vt:lpstr>Slide 14</vt:lpstr>
      <vt:lpstr> КОНСПЕКТ</vt:lpstr>
      <vt:lpstr>Slide 16</vt:lpstr>
      <vt:lpstr>Slide 17</vt:lpstr>
      <vt:lpstr>Классификация проповедей. </vt:lpstr>
      <vt:lpstr>Slide 19</vt:lpstr>
      <vt:lpstr>Текстовая проповедь. </vt:lpstr>
      <vt:lpstr>Текстовая проповедь. </vt:lpstr>
      <vt:lpstr>Пример текстовой проповеди. </vt:lpstr>
      <vt:lpstr>Slide 23</vt:lpstr>
      <vt:lpstr>Slide 24</vt:lpstr>
      <vt:lpstr>Slide 25</vt:lpstr>
      <vt:lpstr>Slide 26</vt:lpstr>
      <vt:lpstr>Тематическая проповедь</vt:lpstr>
      <vt:lpstr>Slide 28</vt:lpstr>
      <vt:lpstr>Slide 29</vt:lpstr>
      <vt:lpstr>Slide 30</vt:lpstr>
      <vt:lpstr>Slide 31</vt:lpstr>
      <vt:lpstr>Slide 32</vt:lpstr>
      <vt:lpstr>Slide 33</vt:lpstr>
      <vt:lpstr>Slide 34</vt:lpstr>
      <vt:lpstr>Slide 35</vt:lpstr>
      <vt:lpstr>Slide 36</vt:lpstr>
      <vt:lpstr>Slide 37</vt:lpstr>
      <vt:lpstr>Slide 38</vt:lpstr>
      <vt:lpstr>Гомилия</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Скороговорки</vt:lpstr>
      <vt:lpstr>Что такое скороговорки</vt:lpstr>
      <vt:lpstr>Slide 79</vt:lpstr>
      <vt:lpstr>Сосипатр из Писидии в Антипатриде патрициям проповедовал</vt:lpstr>
      <vt:lpstr>Павел Тарсянин Трофима Ефесянина  в храм не брал</vt:lpstr>
      <vt:lpstr>злодеи  злодействуют, и злодействуют  злодеи злодейски. </vt:lpstr>
      <vt:lpstr>Столы белодубовые, гладко-тесо-выструганные.</vt:lpstr>
      <vt:lpstr>Slide 84</vt:lpstr>
      <vt:lpstr>Slide 85</vt:lpstr>
      <vt:lpstr>Slide 86</vt:lpstr>
      <vt:lpstr>Slide 87</vt:lpstr>
      <vt:lpstr>2 Тим. 2:15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ГОМИЛЕТИКА</dc:title>
  <dc:creator>Sergey Kuznetsov</dc:creator>
  <cp:lastModifiedBy>Mike</cp:lastModifiedBy>
  <cp:revision>18</cp:revision>
  <dcterms:created xsi:type="dcterms:W3CDTF">2013-12-23T23:40:48Z</dcterms:created>
  <dcterms:modified xsi:type="dcterms:W3CDTF">2015-01-10T07:10:22Z</dcterms:modified>
</cp:coreProperties>
</file>